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sldIdLst>
    <p:sldId id="256" r:id="rId2"/>
    <p:sldId id="344" r:id="rId3"/>
    <p:sldId id="316" r:id="rId4"/>
    <p:sldId id="325" r:id="rId5"/>
    <p:sldId id="324" r:id="rId6"/>
    <p:sldId id="326" r:id="rId7"/>
    <p:sldId id="327" r:id="rId8"/>
    <p:sldId id="328" r:id="rId9"/>
    <p:sldId id="330" r:id="rId10"/>
    <p:sldId id="329" r:id="rId11"/>
    <p:sldId id="331" r:id="rId12"/>
    <p:sldId id="332" r:id="rId13"/>
    <p:sldId id="322" r:id="rId14"/>
    <p:sldId id="323" r:id="rId15"/>
    <p:sldId id="333" r:id="rId16"/>
    <p:sldId id="336" r:id="rId17"/>
    <p:sldId id="337" r:id="rId18"/>
    <p:sldId id="317" r:id="rId19"/>
    <p:sldId id="334" r:id="rId20"/>
    <p:sldId id="260" r:id="rId21"/>
    <p:sldId id="318" r:id="rId22"/>
    <p:sldId id="319" r:id="rId23"/>
    <p:sldId id="320" r:id="rId24"/>
    <p:sldId id="257" r:id="rId25"/>
    <p:sldId id="345" r:id="rId26"/>
    <p:sldId id="313" r:id="rId27"/>
    <p:sldId id="258" r:id="rId28"/>
    <p:sldId id="259" r:id="rId29"/>
    <p:sldId id="314" r:id="rId30"/>
    <p:sldId id="315" r:id="rId31"/>
    <p:sldId id="308" r:id="rId32"/>
    <p:sldId id="265" r:id="rId33"/>
    <p:sldId id="262" r:id="rId34"/>
    <p:sldId id="261" r:id="rId35"/>
    <p:sldId id="338" r:id="rId36"/>
    <p:sldId id="266" r:id="rId37"/>
    <p:sldId id="263" r:id="rId38"/>
    <p:sldId id="264" r:id="rId39"/>
    <p:sldId id="307" r:id="rId40"/>
    <p:sldId id="267" r:id="rId41"/>
    <p:sldId id="268" r:id="rId42"/>
    <p:sldId id="269" r:id="rId43"/>
    <p:sldId id="309" r:id="rId44"/>
    <p:sldId id="310" r:id="rId45"/>
    <p:sldId id="311" r:id="rId46"/>
    <p:sldId id="312" r:id="rId47"/>
    <p:sldId id="343" r:id="rId48"/>
    <p:sldId id="273" r:id="rId49"/>
    <p:sldId id="270" r:id="rId50"/>
    <p:sldId id="271" r:id="rId51"/>
    <p:sldId id="272" r:id="rId52"/>
    <p:sldId id="274" r:id="rId53"/>
    <p:sldId id="275" r:id="rId54"/>
    <p:sldId id="340" r:id="rId55"/>
    <p:sldId id="339" r:id="rId56"/>
    <p:sldId id="276" r:id="rId57"/>
    <p:sldId id="277" r:id="rId58"/>
    <p:sldId id="342" r:id="rId59"/>
    <p:sldId id="341" r:id="rId60"/>
    <p:sldId id="278" r:id="rId61"/>
    <p:sldId id="282" r:id="rId62"/>
    <p:sldId id="279" r:id="rId63"/>
    <p:sldId id="280" r:id="rId64"/>
    <p:sldId id="281" r:id="rId65"/>
    <p:sldId id="283" r:id="rId66"/>
    <p:sldId id="284" r:id="rId67"/>
    <p:sldId id="285" r:id="rId68"/>
    <p:sldId id="286" r:id="rId69"/>
    <p:sldId id="287" r:id="rId70"/>
    <p:sldId id="288" r:id="rId71"/>
    <p:sldId id="289" r:id="rId72"/>
    <p:sldId id="290" r:id="rId73"/>
    <p:sldId id="291" r:id="rId74"/>
    <p:sldId id="292" r:id="rId75"/>
    <p:sldId id="293" r:id="rId76"/>
    <p:sldId id="294" r:id="rId77"/>
    <p:sldId id="300" r:id="rId78"/>
    <p:sldId id="296" r:id="rId79"/>
    <p:sldId id="295" r:id="rId80"/>
    <p:sldId id="297" r:id="rId81"/>
    <p:sldId id="302" r:id="rId82"/>
    <p:sldId id="298" r:id="rId83"/>
    <p:sldId id="299" r:id="rId84"/>
    <p:sldId id="303" r:id="rId85"/>
    <p:sldId id="301" r:id="rId86"/>
    <p:sldId id="304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74"/>
    <p:restoredTop sz="88960"/>
  </p:normalViewPr>
  <p:slideViewPr>
    <p:cSldViewPr snapToGrid="0" snapToObjects="1" showGuides="1">
      <p:cViewPr>
        <p:scale>
          <a:sx n="88" d="100"/>
          <a:sy n="88" d="100"/>
        </p:scale>
        <p:origin x="-117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7CBF0-EC52-FF46-A411-266E324D8D5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129FB-D16C-B148-BE92-C403F7907E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0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43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TWG_Photo_1990_No_326__March_10__St_Sophia_Religious_Association__Shevchenko_in_early_musical_recordings__Stefan_Maksymjuk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1990 February TWG NEWS for event announcement and March TWG NEWS, page 3,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D2081-C7DE-364A-9797-4E6338FA84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7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TWG_Photo_1990_No_421__March_25__Georgetown_University__Antonovych_Awards__Roman_Szporluk__Omelian_Antonovych___Award_Recipient_Author_Sad_Netanuchnykh_Skulptur_Lina_Kostenko__Tetiana_Antonovych__John_Fizer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1990 March TWG NEWS, page 1, for event announcement and April TWG NEWS, page 1,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D2081-C7DE-364A-9797-4E6338FA84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07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TWG_Photo_1990__No_510</a:t>
            </a:r>
            <a:r>
              <a:rPr lang="en-US" sz="1200" kern="1200" dirty="0">
                <a:solidFill>
                  <a:schemeClr val="tx1"/>
                </a:solidFill>
                <a:effectLst/>
                <a:highlight>
                  <a:srgbClr val="800000"/>
                </a:highlight>
                <a:latin typeface="+mn-lt"/>
                <a:ea typeface="+mn-ea"/>
                <a:cs typeface="+mn-cs"/>
              </a:rPr>
              <a:t>__Apr_6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__British_Embassy__Chornobyl_Benefit_Concert__Ihor_Kiebuzinski__Irena_Stecura__Zhdana_Krawciw_Skalsky__Washington_Opera_Production_and_Stage_Director_Roman_Terleckyj__Laryssa_Chopivsky__Wasyl_Wasylkiwskyj__Danusia_Wasylkiwskyj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1990 March TWG NEWS, page 10, for event announcement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TWG_Photo_1990__No_511</a:t>
            </a:r>
            <a:r>
              <a:rPr lang="en-US" sz="1200" kern="1200" dirty="0">
                <a:solidFill>
                  <a:schemeClr val="tx1"/>
                </a:solidFill>
                <a:effectLst/>
                <a:highlight>
                  <a:srgbClr val="800000"/>
                </a:highlight>
                <a:latin typeface="+mn-lt"/>
                <a:ea typeface="+mn-ea"/>
                <a:cs typeface="+mn-cs"/>
              </a:rPr>
              <a:t>__Apr_6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__British_Embassy__Chornobyl_Benefit_Concert__NN__accompanist_Betty_Bullock__soprano_Rosa_Lamoreaux__Laryssa_Chopivsky__Washington_Opera_Production_and _Stage_Director_Roman_Terleckyj__pianist_Daria_Telizyn__NN_NN</a:t>
            </a:r>
          </a:p>
          <a:p>
            <a:pPr algn="ctr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1990 March TWG NEWS, page 10, for event announcement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31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TWG_Photo_1991_No_302__May_17__St_Sophia_Religious_Association__Artist_Ilona_Sochynsky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1991 April TWG NEWS for event announcement and June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F8CA3-CB98-9240-85BC-C119CA8C58C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79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TWG_Photo_1992_No_510_1_Nov_14_Kennedy_Center_Washington_Opera__Left_Side_Martha_Jarosewich__Larysa_Kurylas__Daria_Stec__Tenor_Volodymyr_Hryshko__TWGCF_Director_Laryssa_Chopivsky__Washington_National_Opera_Stage_and_Production_Director_Roman_Terleckyj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1992 December TWG NEWS, page 5,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28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TWG_Photo_1992_No_510_2_Nov_14_Kennedy_Center_Washington_Opera__Right_Side__Hanya_Cherniak__Marta_Zielyk__Isha_Pryshlak__Marika_Jurach__Wolodymyr_Bilajiw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1992 December TWG NEWS, page 5,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16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1993_No_265_Oct_9_Leadership_Conference__Fostering_US_Ukraine_Cultural_Ties_Panel___Filmmaker_International_TV_Broadcaster_USIA_Slavko_Nowytski___Director_at_the_Washington_National_Opera_Roman_Terlecky___Moderator_Laryssa_Chopivsky___Managing_Director_Washington_Performing_Arts_Society_Douglas_Wheeler___Cultural_Attaché_Embassy_of_Ukraine_Dmitro_Markov___Artistic_Director_Yara_Arts_Group_Virlana_Tkacz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1993 November TWG NEWS, page 10,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CA17-DF27-6249-B877-5432B319536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44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TWG_Photo_1993_No_324__Oct_24__Audio_Lecture__Erotic_Symbolism_in_Ukrainian_Songs__Orysia_Tracz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397F3-6BE4-174F-80DF-FCDE873007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0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2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63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TWG_Photo_1994_No_511__June_5__Embassy_of_Ukraine__TWG_Cultural_Fund’s_Inaugural_Reception__TWG_Cultural_Fund_Founding_Director_Laryssa_Lapychak_Chopivsky__Ukraine_Ambassador__Oleh_Bilorus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1994 May TWG NEWS, page 1, for event announcement and June-July TWG NEWS, page 1, for event coverage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CA17-DF27-6249-B877-5432B319536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2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TWG_Photo_1994_No_512__June_5__Embassy_of_Ukraine__TWG_Cultural_Fund’s_Inaugural_Reception__TWG_Cultural_Fund_Founding_Director_Laryssa_Lapychak_Chopivsky__welcomes__US_Ambassador_to_Ukraine_William_Green_Miller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1994 May TWG NEWS, page 1, for event announcement and June-July TWG NEWS, page 1,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CA17-DF27-6249-B877-5432B319536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13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G_Photo_1994_No_513__June_5__Embassy_of_Ukraine__TWG_Cultural_Fund’s_Inaugural_Reception__TWG_President_Mykola_Babiak__President_Carter’s_NSC_Director_Zbigniew_Brzezinski__TWG_Cultural_Fund_Founding_Director_Laryssa_Lapychak_Chopivsky__Cultural_Attaché_Vasyl_Zorya_behind_Brzezinski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1994 May TWG NEWS, page 1, for event announcement and June-July TWG NEWS, page 1, for event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CA17-DF27-6249-B877-5432B319536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88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TWG_Photo_1994_No_510__Jun_5__Ukrainian_Embassy__Les_Kurbas_Young_Theater_of_Lviv__Volodymyr_Kuchinsky__Tetiana_Kaspruk__Oleh_Drach__Natalka_Polovynka__Andrei_Vodichev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1994 May TWG NEWS for event announcement, pages 1 and 11, and June-July TWG NEWS, page 1,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47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TWG_Photo_1994_No_520__Sep_26__Charles_Sumner_School_Museum__New_Faces_New_Voices_from_Lviv__TWG_Cultural_Fund_Director_Laryssa_Chopivsky__composer_Myroslav_Skoryk__soprano_Maria_Hirska__pianist_Anna_Klymashivska__below_baritone_Oleh_Chmyr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1994 September TWG NEWS, page 10, for event announcement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Washington Post review (If using “PowerPoint” Go to “Slide Show” pull-down menu and select “play from Current Slide” or if using “Keynote” select the “Play” mode and then click on blue arrow at the bottom right of the photograph)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76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TWG_Photo_1994_No_205__Oct_14__Ukrainian_Embassy__Leadership_Conference__Reception__TWG_First_President_Natalie_Sluzar__Ukrainian_Embassy_Chargé_d’Affaires_Valeriy_Kuchinsky__TWG_Cultural_Fund_Director_Laryssa_Chopivsky__TWG_President_Mykola_Babiak</a:t>
            </a:r>
          </a:p>
          <a:p>
            <a:pPr algn="ctr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1994 August-September TWG NEWS for event announcement and November-December TWG NEWS, page 3, for event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12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TWG_Photo_1994_No_520__Oct_16__Ukrainian_Embassy__Leadership_Conference__Pianist_Volodymyr_Vynnytsky__Cellist_Vagram_Saradjian__Ukrainian_Embassy_Chargé_d'Affaires_Valeriy_Kuchinsky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1994 August-September for event announcement and November-December TWG NEWS, page 6 and 9,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75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TWG_Photo_1994_No_530__Dec_8__St_Sophia_Religious_Association__TWG_President_Mykola_Babiak__Modern_Art_Collector_and_Museum_Benefactor_Olga_Hirshhorn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1995 January TWG NEWS, page 3,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16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TWG_Photo_1994_No_531__Dec 8__St_Sophia_Religious_Association__Slavko_Martyniuk__TWG_Cultural_Fund_Director_Laryssa_Chopivsky__Modern_Art_Collector_and_Museum_Benefactor_Olga_Hirshhorn__Stefan_Maksymjuk</a:t>
            </a:r>
          </a:p>
          <a:p>
            <a:pPr algn="ctr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1995 January TWG NEWS, page 3, for event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95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TWG_Photo_1987_No_310__Feb_15__Holy_Family_Parish_Center__Fundraiser_for_Daria_Telizyn’s_Concert_Tour_to_Raise_Funds_for_Chornobyl_Victims__Pianist_Daria_Telizyn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1987 January TWG NEWS, page 6, February TWG NEWS, page 14, for event announcement, and March TWG NEWS, page 11, for concert coverage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D032-D4FB-AA4F-BC75-5914200CF0F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331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TWG_Photo_1995_No_512__Mar_26__Ukrainian_Embassy__TWG_Cultural_Fund_Director_Laryssa_Chopivsky__introduces__Sculptor_Ruslan_Naida__who_donated_his_Kobzar_sculpture_to_the_Ukrainian_Embassy</a:t>
            </a:r>
          </a:p>
          <a:p>
            <a:pPr algn="ctr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1995 February TWG NEWS, page 11, for event announcement and March-April TWG NEWS, page 5, for event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45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TWG_Photo_1995_No_511__Mar_26__Ukrainian_Embassy__Sculpture_Gift_To_Embassy__Valeriy_Kuchinsky__Maria_Shcherbak__Sculptor_Ruslan_Naida__Laryssa_Lapychak_Chopivsky__Yaroslav_Voitko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1995 February TWG NEWS, page 11, for event announcement and March-April TWG NEWS, page 5,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74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TWG_Photo_1995_No_522__May_21__St_John's_Episcopal_Church_WDC__California's_Berkeley_Chamber_Chorus_directed_by_Marijka_Kuzma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1995 March-April TWG NEWS, page 7, for event announcement and May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21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TWG_Photo_1995_No_521__May_21__St_John's_Episcopal_Church_WDC__TWG_Cultural_Fund_Director_Laryssa_Lapychak_Chopivsky__California's_Berkeley_University_Chamber_Chorus_Director_Marijka_Kuzma__TWG_President_George_Masiuk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1995 March-April TWG NEWS, page 7, for event announcement and May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18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TWG_Photo_1995_No_523__May_21__St_John's_Episcopal_Church_WDC__TWG_Cultural_Fund_Director_Laryssa_Lapychak_Chopivsky__California's_Berkeley_University_Chamber_Chorus_Director_Marijka_Kuzma__at_left__Nadia_Diuk_at_right__Oxana_Horodecka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1995 March-April TWG NEWS, page 7, for event announcement and May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45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TWG_Photo_1995_No_534__Oct_8__Leadership_Conference__Pianist_John_Stetch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1995 Summer TWG NEWS, page 5, for event announcement and October TWG NEWS, page 12,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48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TWG_Photo_1995_No_533__Oct_8__Leadership_Conference__Pianist_John_Stetch__TWG_Cultural_Fund_Director_Laryssa_Lapychak_Chopivsky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1995 Summer TWG NEWS, page 5, for event announcement and October TWG NEWS, page 12, for event coverage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06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TWG_Photo_1995_No_544_Oct_27__Reception_for_Juliana_Osinchuk__Gail_Coray_and_Alaskan_Composer_Craig_Coray_and_Juliana_0sinchuk_after_her_concert_at_the_Kennedy_Center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1995 September TWG NEWS, page 7, for event announcement and 1996 January TWG NEWS, page 5, for event coverage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18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TWG_Photo_1995_No_545__October__WDC_Restaurant__WETA_classical_music_host_Judy_Gruber__pianist_Juliana_Osinchuk_with_husband_Mark_Dawson__Maria_Rudensky__Laryssa_Chopivsky</a:t>
            </a:r>
          </a:p>
          <a:p>
            <a:pPr algn="ctr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Photo taken within days of Juliana Osinchuk’s October 27 concert at the Kennedy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780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TWG_Photo_1996_No_511-1__Mar_15__Charles_Sumner_School_of_Music__Kyiv_Horowitz_Piano_Competition_Winners_(1995)__In_Front__Pianist_Oleksiy_Yemtsov__Pianist_Olena_Ivanenko_(unverified)_NN_NN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1996 February TWG NEWS, page 13, for event announcement and March TWG NEWS, page 6, for event coverage; also see the Horowitz Competition website:  http://horowitzv.org/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TWG_Photo_1987_No_296_Oct__10__Leadership_Conference__Artist_Roxolana_Armstrong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1987 October TWG NEWS, page 14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D032-D4FB-AA4F-BC75-5914200CF0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363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TWG_Photo_1996_No_511_2__Mar_15__Charles_Sumner_School_of_Music__Kyiv_Horowitz_Piano_Competition_Winners_(1995)__In_Back_Row_Maria_Shcherbak__Amb_Yuriy_Shcherbak__Pianist_Oleksiy_Koltakov__TWG_Cultural_Fund_Director_Laryssa_Lapychak_Chopivsky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1996 February TWG NEWS, page 13, for event announcement and March TWG NEWS, page 6, for event coverage; also see the Horowitz Competition website:  http://horowitzv.org/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89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TWG_Photo_1996__No_512__Apr_28__John_F._Kennedy_Center_for_the_Performing_Arts__10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_Anniversary_Chornobyl_Commemoration_Concert_and_Reception__NSC_staffer_Victoria_Reznik__Odessa_Philharmonic_Conductor_Hobart_Earle__Assistant_to_President_and_Chief_of_Staff_to_the_First_Lady_Melanne_Verveer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reception after the concert was held at the Watergate Hotel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1996 March-April TWG NEWS, page 1, and The Ukrainian Weekly 1996-18, page 10, for event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503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TWG_Photo_1996__No_513__Apr_28__John_F._Kennedy_Center_for_the_Performing_Arts__10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_Anniversary_Chornobyl_Commemoration_Concert_and_Reception__TWG_Cultural_Fund_Director_Laryssa_Chopivsky__Composer_Mykola_Kolessa__Odessa_Philharmonic_Conductor_Hobart_Earle__Ukrainian_Ambassador_Yuri_Shcherbak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reception after the concert was held at the Watergate Hotel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1996 March-April TWG NEWS, page 1, and The Ukrainian Weekly 1996-18, page 10, for event coverage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715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TWG_Photo_1996__No_514__Apr_28__John_F._Kennedy_Center_for_the_Performing_Arts__10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_Anniversary_Chornobyl_Commemoration_Concert_and_Reception__WPAS_Managing_Director_Douglas_Wheeler__TWGCF_Director_and WPAS_Board_Member_Laryssa_Chopivsky__Odessa_Philharmonic_Conductor_Hobart_Earle__Ukrainian_Ambassador_Yuri_Shcherbak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reception after the concert was held at the Watergate Hotel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1996 March-April TWG NEWS, page 1, and The Ukrainian Weekly 1996-18, page 10, for event coverage</a:t>
            </a:r>
            <a:endParaRPr lang="en-US" dirty="0"/>
          </a:p>
          <a:p>
            <a:pPr algn="ctr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169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1996_No_515_1__May_1__White_House_East_Room__Chornobyl_Commemoration_Hosted_by_First_Lady_Hillary_Rodham_Clinton__Front_Row__Assistant_to_V.P._Al_Gore_Leon_Fuerth__Odessa_Philharmonic_Conductor_Hobart_Earle__TWG_Cultural_Fund_Director_Laryssa_Chopivsky__Special_Assistant_To_President_Clinton_Coit_ Blacker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Ukrainian Weekly 1996-19, page 1, for event coverage including full transcript of remarks by First Lady Hillary Rodham Clinton and Vice-President Al Gore, page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(If using PowerPoint go to “Slide Show” pull-down menu and select “play from Current Slide” or if using “Keynote” select the “Play” mode, and then click on blue arrow at the bottom right of the photograph --- coverage starts on page 1)</a:t>
            </a: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836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TWG_Photo_1996_No_515_2__May_1__White_House_East_Room__Chornobyl_Commemoration_Hosted_by_First_Lady_Hillary_Rodham_Clinton__Second_Row__Carlos_Pascual_US_Ambassador_to_Ukraine_(2000-2003)__Victoria_Reznik_NSC_Staff_for_Russia_Ukraine_Eurasia__George_Chopivsky</a:t>
            </a:r>
          </a:p>
          <a:p>
            <a:pPr algn="ctr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Ukrainian Weekly 1996-19, page 1, for event coverage including full transcript of remarks by First Lady Hillary Rodham Clinton and Vice-President Al Gore, page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(If using PowerPoint go to “Slide Show” pull-down menu and select “play from Current Slide” or if using “Keynote” select the “Play” mode, and then click on blue arrow at the bottom right of the photograph --- coverage starts on page 1)</a:t>
            </a: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0D03-F0C4-6949-8DCC-B8B4DB92ACC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728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TWG_Photo_1997_No_511__Oct_4__Fourth_Presbyterian_Church_Bethesda_MD__Ukrainian_Bandurist_Chorus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1998 January-February TWG NEWS, page 1,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68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TWG_Photo_1997_No_512__Oct_4__Fourth_Presbyterian_Church_Bethesda_MD__Bandurist_Victor_Mishalow__TWGCF_Director_Laryssa_Lapychak_Chopivsky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1997 November-December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448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TWG_Photo_1997_No_521_1__Oct_23__Charles_Sumner_School_of_Music__Kyiv_Horowitz_Piano_Competition_Winners__First_Row__Ukrainian_Embassy_Cultural_Attaché_Vasyl_Zorya__Pianist_Oleksandr_Havryliuk__Pianist_Oleksandr_Hryniuk__Yuri_Zilberman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1998 January-February TWG NEWS, page 1, for event coverage; also see the Horowitz Competition website:  http://horowitzv.org/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22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TWG_Photo_1997_No_521_2__Oct_23__Charles_Sumner_School_of_Music__Kyiv_Horowitz_Piano_Competition_Winners__Middle_Row__Music_Professor_from_Kharkiv__Pianist_Bryan_Wallic__Pianiast_Vitalij_Baran__Pianist_Oleksij_Koltakov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1998 January-February TWG NEWS, page 1, for event coverage; also see the Horowitz Competition website:  http://horowitzv.org/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96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TWG_Photo_1988_No_312__Feb_9__Arlington_Hyatt__TWG_Reception_for_Virsky_Dancers__2nd_from_L_TWG_Member_Chrystia_Shashkevych_Oryshkevych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1988 January TWG NEWS, page 3, and February TWG NEWS for event announcement and March TWG NEWS, page 4,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D032-D4FB-AA4F-BC75-5914200CF0F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276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TWG_Photo_1997_No_521_3__Oct_23__Charles_Sumner_School_of_Music__Kyiv_Horowitz_Piano_Competition_Winners__Back_Row__TWG_President_George_Masiuk__TWGCF_Director_Laryssa_Lapychak_Chopivsky__Composer_Ivan_Karabyts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1998 January-February TWG NEWS, page 1, for event coverage; also see the Horowitz Competition website:  http://horowitzv.org/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45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TWG_Photo_1997_No_530__Dec_21__National_Cathedral__Kyiv_Chamber_Choir_directed_by_Mykola_Hobdych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1997 November-December TWG NEWS, page 1,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9478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TWG_Photo_1997_No_531__Dec_21__National_Cathedral__Post_Kyiv_Chamber_Choir_Performance__NN__Mykola_Hobdych__TWGCF_Director_Laryssa_Chopivsky__NN__Cultural_attaché_Vasyl_Zorya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1997 November-December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323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TWG_Photo_1998_No_520__Mar_24__Sumner_School_WDC__Lee_Wilkins__Juliana_Osinchuk_Concert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1998 January-February TWG NEWS, page 1, for event announcement and March-April TWG NEWS, page 7,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746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TWG_Photo_1998_No_530__Oct_30__Dumbarton_Methodist_Church_in_Georgetown__TWGCF_Director_Laryssa_Lapychak_Chopivsky__introduces__Kyiv_Camerata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1998 July-September TWG NEWS, page 6, for event announcement and October-November TWG NEWS, page 1,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584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TWG_Photo_1998_No_540__Nov_1___Alla_Rogers_Gallery___Alla_Rogers__artist_Volodymyr_Makarenko__TWGCF_Director_Laryssa_Chopivsky__Slavko_Martyniuk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October-November TWG NEWS, page 5,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103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TWG_Photo_1998_No_530__Nov_21__Dumbarton_Methodist_Church__Chairman_of_the_Ukrainian_Commission_on_the_Restitution_of_Cultural_Treasures_Oleksandr_Fedoruk__Ukrainian_Embassy_Press_Attaché_Natalia_Zarudna__Composer_Myroslav_Skoryk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1998 July-September TWG NEWS, page 6, for event announcement and October-November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518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TWG_Photo_1999_No_510__Apr_29__Embassy_of_France__"Paris_to_Kyiv"__Vocalist_Alexis_Kochan__Bandurist_Julian_Kytasty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1999 January-February TWG NEWS, page 3, for event announcement and Summer TWG NEWS, page 14,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669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TWG_Photo_1999_No_520__Oct_14__Temple_Micah_WDC__Kyiv_Horowitz_Competition_Winners__Daniil_Shleyenkov_(Belarus)__Vadym_Kholodenko_(Ukraine)__Seiko_Tsukamoto_(Japan)__Jian_Liu_(USA)__Oleksiy_Hrynyuk_(Ukraine)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1999 September-October TWG NEWS, page 9, for event announcement and November-December TWG NEWS, page 7,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329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TWG_Photo_1999_No_530__Dec_2__Embassy_of_Ukraine__Icon_Exhibit__Katya_Bowers__Lydia_Piaseckyj__Ivan_Mitsyk__Christina_Dochwat__TWGCF_Director_Laryssa_Chopivsky__Yevhen_Prokopov__Vera_Senchuk__Victoria_Varvariv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1999 November-December TWG NEWS, page 5, for event announcement and 2000 Summer TWG NEWS, page 17,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6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TWG_Photo_1988_No_422__March_20__Antonovych_Awards__Jaroslaw_Pelenski__Bohdan_Rubchak__Author_Ekzod_Tarasa_Shevchenka_Leonid_Plyushch__Omelian_and_Tetiana_Antonovych__Author_Harvest_of_Sorrow_Robert_Conquest__Ivan_Fizer__Roman_Szporluk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See 1988 March TWG NEWS, pages 1 and 2 for event announcement and April TWG NEWS, page 12,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D032-D4FB-AA4F-BC75-5914200CF0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723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TWG_Photo_2000_No_510__Feb_23__Chevy_Chase_Women's_Club__Laryssa_Lapychak_Courtney__Violinist_Solomiya_Soroka__Amb_WIlliam_Miller__Suzanne_Miller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2000 January-February TWG NEWS, page 1, for event coverage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For Washington Post coverage (If using PowerPoint go to “Slide Show” pull-down menu and select “play from Current Slide” or if using “Keynote” select the “Play” mode, and then click on blue arrow at the bottom right of the photograph)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712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TWG_Photo_2000_No_520__Oct_3__Rosslyn_Spectrum_Theater__Benefit_Concert__Pianist_Volodymyr_Vynnytsky__Violinists_Zino_Bogachek_and_Joan_Hurley__Violist_Uri_Wassertzug__Cellist_Liz_Davis__Drummer_John_Spirtas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2000 November-December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40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TWG_Photo_2000_No_530__Oct_16__Rosslyn_Spectrum_Theater__Violinist_Solomiya_Ivakhiv__Pianist_Anum_Derhuso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2000 November-December TWG NEWS, page 1,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300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TWG_Photo_2000_No_540__Oct_7__Key_Bridge_Marriott__TWG_Leadership_Conference__Cultural_Commitee__Larysa_Kurylas__Daria_Stec__Nadia_Diuk__Laryssa_Lapychak_Courtney__Rosalie_Norair__Marta_Zielyk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642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TWG_Photo_2001_No_510_Apr_23__Rosslyn_Spectrum_Theater__Opera_Diva_Oksana_Krovytska__Pianist_Volodymyr_Vynnytsky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2001 Fall-Winter TWG NEWS, pages 5, 8, and 10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44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TWG_Photo_2001_No_520__May_12__Dumbarton_Methodist_Church__Soprano_Stefania_Dovhan__Accompanist_Pin-Huey_Wang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2001 Fall-Winter TWG NEWS, pages 3, 6, 8,and 11 for event coverage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716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TWG_Photo_2001_No_530__Oct_20__Key_Bridge_Marriott_Hotel_Arlington_VA__Leadership_Conference_Lunch__Yara_Zubalskyj__Maria_Pryshlak__Rev_Borys_Gudziak__Modern_Art_Collector_Olga_Hirshhorn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399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TWG_Photo_2002_No_401__Ukrainian_Embassy__Author_Beautiful_Loot_Soviet_Plunder_of_Europe's_Art_Treasures_Konstantin_Akinsha__Historian_focused_on_Dispossession_and_Restitution_of_Cultural_Materials_during_and_after_WWII_Patricia_Grimsted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2002 Summer TWG NEWS, page 8,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70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TWG_Photo_2003_No_590__March_4__Ukrainian_Embassy_Reception_for_Soprano_Opera_Singer_Maria_Guleghina__L_to_R__Laryssa_Lapychak_Courtney_Natalia_Gryshchenko_NN__Amb_Kostyantyn_Gryshchenko__Maria_Guleghina__NN__NN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The Ukrainian Weekly 2003-11, page 14 (If using PowerPoint go to “Slide Show” pull-down menu and select “play from Current Slide” or if using “Keynote” select the “Play” mode, and then click on blue arrow at the bottom right of the photograph --- scroll to page 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952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TWG_Photo_2003_No_510__Mar_9__Alexandria_VA_Lyceum__Leontovych_Quartet_with_Pianist_Tatiana_Tchekina__Borys_Deviatov__Vladimir_Panteleyev__Jassen_Todorov__Tatiana_Tchekina_and_Oleh_Krysa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Note: Oleh Krysa and Tatiana Tchekina were husband and wife. Tatiana died in a car accident in 2013.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The Ukrainian Weekly 2003-14, page 14 (If using PowerPoint go to “Slide Show” pull-down menu and select “play from Current Slide” or if using “Keynote” select the “Play” mode, and then click on blue arrow at the bottom right of the photograph --- scroll to page 14)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53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TWG_Photo_1989_No_344__Feb_24__Dumbarton_United_Methodist_Church__Violinist_Oleh_Krysa__Discographer_Stefan_Maksymjuk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1989 March TWG NEWS, page 5,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D032-D4FB-AA4F-BC75-5914200CF0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424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TWG_Photo_2003_No_520__Apr_6__Alexandria_VA_Lyceum__Metropolitan_Opera_Soloist_Bass_Stepan_Szkafarowsky__and_Accompanist_Gary_Hammond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The Ukrainian Weekly 2003-17, page 12 (Go to “Slide Show” pull-down menu and select “play from Current Slide” or if using “Keynote” select the “Play” mode, then click on blue arrow at the bottom right of the photograph)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808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TWG_Photo_2003_No_530__May_18__Alexandria_VA_Lyceum__Pianist_Lydia_Artymiw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The Ukrainian Weekly 2003-24, page 13 (If using PowerPoint go to “Slide Show” pull-down menu and select “play from Current Slide” or if using “Keynote” select the “Play” mode, and then click on blue arrow at the bottom right of the photograph – scroll to page 13)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505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TWG_Photo_2003_No_540__Jun_5__Ukrainian_Embassy__Benefit_Fashion_Show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57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TWG_Photo_2003_No_550__Nov_16__Alexandria_VA_Lyceum__Cellist_Natalia_Khoma__Pianist_Volodymyr_Vynnytsky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The Ukrainian Weekly 2003-49, page 14 (If using PowerPoint go to “Slide Show” pull-down menu and select “play from Current Slide” or if using “Keynote” select the “Play” mode, and then click on blue arrow at the bottom right of the photograph – scroll to page 14)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634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TWG_Photo_2003_No_560__Dec_3__Avalon_Theater__Nowytski_Film_Between_Hitler_and_Stalin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The Ukrainian Weekly 2003-52, page 15 (If using PowerPoint go to “Slide Show” pull-down menu and select “play from Current Slide” or if using “Keynote” select the “Play” mode, and then click on blue arrow at the bottom right of the photograph – scroll to page 15)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57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TWG_Photo_2004_No_510__Mar_14__Reception_for_Valentina_Lisitsa_after_her_Concert_at_the_Lyceum_in_Alexandria_VA__At_End_of_Table__Pianist_Valentina_Lisitsa__Amb_Mykhailo_Reznik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The Ukrainian Weekly 2004-15, page 15 (If using PowerPoint go to “Slide Show” pull-down menu and select “play from Current Slide” or if using “Keynote” select the “Play” mode, and then click on blue arrow at the bottom right of the photograph – scroll to page 15)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032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TWG_Photo_2004_No_520__May_23__Alexandria_VA_Lyceum__Amb_Mykhailo_Reznik__TWGCF_Director_Laryssa_Lapychak_Courtney__Pianist_Maryna_Rogozhyna__Violinist_Oleksandr_Abayev__Cultural_Attaché_Natalia_Holub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The Ukrainian Weekly 2004-24, page 12 (If using PowerPoint go to “Slide Show” pull-down menu and select “play from Current Slide” or if using “Keynote” select the “Play” mode, and then click on blue arrow at the bottom right of the photograph – scroll to page 12)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129FB-D16C-B148-BE92-C403F7907EBE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5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TWG_Photo_1989_No_410__May_21__Antonovych_Award_Recipients__Hryhoriy_Kostiuk__John_Paul_Himka__Yuriy_Shevelov__Award_Sponsors_Tetiana_and_Omelian_Antonovych</a:t>
            </a:r>
          </a:p>
          <a:p>
            <a:pPr algn="ctr"/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See 1989 April TWG NEWS, page 1, for event announcement and June TWG NEWS, page 1, for event coverage 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D032-D4FB-AA4F-BC75-5914200CF0F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67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TWG_Photo_1989_No_345__July_13__Statue_'Gondolier'_by_Archipenko_Hirshhorn_Sculpture_Garden_Smithsonian__Poet_Pavlo_Movchan__Leader_of_Memorial_Les_Taniuk__his_wife_Union_of_Soviet_Journalists_and_Union_of_Soviet_Theatrical_Activists_Nelli_Kornienko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See 1989 July-August TWG NEWS, page 5, for event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6D032-D4FB-AA4F-BC75-5914200CF0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B2ADA5-362B-B64E-9D09-C60AE8B1A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DCF983-4904-5847-82B4-FBEAE4F0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66F662-EFE1-8441-AEDF-5008CCE3A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83E96A-942E-6848-A408-634E7DD0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E03CA-DF15-9A45-9FD9-2AAA53CF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2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FF5066-D5D3-E94D-80C0-96EE63214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EBC47D-77BD-5142-80F7-2DD5793D9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F3856C-271A-7942-8FAD-FEB5E2B6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20D94-243F-BC44-9B4A-BAB56ABB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F6E8FA-8B7B-8D4F-A761-5210503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0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083425F-5CA0-5E49-B2A6-4FABAE4060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DF5CEA-30EE-F346-AC6B-2F75A7138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0A3C21-18B5-E049-A571-B8814DDC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A37901-0B4C-984B-891E-DDF9307CA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AEB7D5-A37E-F843-AD7D-11ED78B7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0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487864-6CB2-4341-A331-DF5A606E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845F9-AF74-A34C-B6E8-2D3FD7089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882F14-04E5-7548-A255-F9D68537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20CFC9-A7D8-4F41-B54C-7F3B0106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2C8F5B-AFA5-3442-B209-0900D595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4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E3F68-7EE4-6248-BCE5-D41AFBCF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0928EE-EBDC-D446-BD68-B008EC3BB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20657D-DB60-1A42-B545-5188AC78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F2F624-877F-8146-A51A-1457C0D87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F87BCF-A813-3940-9BD4-4DD4D2244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3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EC823-1A62-3B40-AECD-18A23B21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0DE465-43EB-C440-92C7-8BBD4EB59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CE50F-830A-C149-8125-52B7851E5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5EFA9B-E782-244D-A5A1-BFC63CFE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05D06E-4934-5449-AF11-5A6019FE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342993-57AA-DA48-9B8A-27B32187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4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EC8F0-9683-4649-B9AF-1B7D38A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6F7051-652E-734E-A8FC-AD0E3DF57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053A74-DCA0-1F41-8F5A-8A24F35F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A56B49-5A91-B44F-8512-0B058C8FE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204A7E-33D8-F645-9C2D-C9B48AA83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71CA84E-7C06-1E46-91C9-64254248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715A786-1550-FA4C-B3B0-EA9510DC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F300C95-F656-3A48-AC21-7B2FA675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6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402555-642F-1F48-BCB4-A20B6510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5BBD03-3385-CD40-8C46-B4925613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0FC601-4301-FB4B-AFFE-0F77D08C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720AAD-B816-6045-B8E3-BCFE461F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4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DE1784-EE36-E048-A705-5BCF0066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E41977-D0C0-F441-B083-7FB5C8EB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DA425E-979F-2C45-A392-A4F0170C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53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3226D-A17C-7A48-BE4D-6D0989D5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233B9C-9DD8-CB4E-85E7-CF75CD32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895053-6D7A-3A40-B6FE-587ADEE6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84F8E0-DEC2-E44F-9F14-0FFED69C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22429D-3A0D-9040-8C49-39A58B49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C8F25F-AF8D-CD43-A303-206BA256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1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BBA537-A15B-B347-BE89-3019964E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6C6352-A681-834B-9A0A-EA9E09840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663BB5-B3E7-C343-9311-9EACB8938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9BA4DD-8043-0043-A378-8BBA7B8C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649BC9-00D2-6342-835B-76B3083C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3890BF-63C4-B945-B08D-E1CCD292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7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45FB90-C275-CF4F-8D0C-24ADE766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B9C56E-6EE3-C94D-95A2-45894F1F1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D9B057-8ABD-FC4E-A2F9-724465208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D333-FBF5-7B47-A232-62204EE4D564}" type="datetimeFigureOut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02B416-87D2-BD48-80F2-28B78D2EB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6F2A2C-2246-DB45-88DA-FD094D351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59ABF-9F59-5348-A486-00E96CDBD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9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ashingtonpost.com/archive/lifestyle/1994/09/27/music/d71674b5-57b6-4280-8f21-dbc9f8134368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1996/The_Ukrainian_Weekly_1996-19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1996/The_Ukrainian_Weekly_1996-19.pdf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ashingtonpost.com/archive/lifestyle/2000/02/26/performing-arts/873fbed5-4010-421c-86bb-2e3a7d2839a4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3/The_Ukrainian_Weekly_2003-11.pdf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3/The_Ukrainian_Weekly_2003-14.pdf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3/The_Ukrainian_Weekly_2003-17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3/The_Ukrainian_Weekly_2003-24.pdf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3/The_Ukrainian_Weekly_2003-49.pdf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3/The_Ukrainian_Weekly_2003-52.pdf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4/The_Ukrainian_Weekly_2004-15.pdf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rweekly.com/archive/pdf3/2004/The_Ukrainian_Weekly_2004-24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36011-0C24-8547-A4C0-FD72F7618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TWG Cultural Fund Photos </a:t>
            </a:r>
            <a:br>
              <a:rPr lang="en-US" b="1" dirty="0"/>
            </a:br>
            <a:r>
              <a:rPr lang="en-US" sz="3600" b="1" dirty="0"/>
              <a:t>Pre-TWGCF 1987-1993</a:t>
            </a:r>
            <a:br>
              <a:rPr lang="en-US" sz="3600" b="1" dirty="0"/>
            </a:br>
            <a:r>
              <a:rPr lang="en-US" sz="3600" b="1" dirty="0"/>
              <a:t>TWGCF 1994 </a:t>
            </a:r>
            <a:r>
              <a:rPr lang="en-US" sz="3600" b="1"/>
              <a:t>– </a:t>
            </a:r>
            <a:r>
              <a:rPr lang="en-US" sz="3600" b="1" smtClean="0"/>
              <a:t>2004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6708C06-0297-FD48-95E2-28B6C75AC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6264"/>
            <a:ext cx="9144000" cy="1211893"/>
          </a:xfrm>
        </p:spPr>
        <p:txBody>
          <a:bodyPr/>
          <a:lstStyle/>
          <a:p>
            <a:r>
              <a:rPr lang="en-US" dirty="0"/>
              <a:t>Created November 5, 2020</a:t>
            </a:r>
          </a:p>
        </p:txBody>
      </p:sp>
    </p:spTree>
    <p:extLst>
      <p:ext uri="{BB962C8B-B14F-4D97-AF65-F5344CB8AC3E}">
        <p14:creationId xmlns:p14="http://schemas.microsoft.com/office/powerpoint/2010/main" val="3082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C8EEA218-AC14-0F44-BA37-F1F937CB7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307" y="643466"/>
            <a:ext cx="396938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6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 standing in front of a window&#10;&#10;Description automatically generated">
            <a:extLst>
              <a:ext uri="{FF2B5EF4-FFF2-40B4-BE49-F238E27FC236}">
                <a16:creationId xmlns:a16="http://schemas.microsoft.com/office/drawing/2014/main" xmlns="" id="{B7BE4145-8EEC-1248-AD5F-5A395CEC0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F76E4E17-2CEA-294C-82A7-FB1D30377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0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xmlns="" id="{9EDEEEA4-5BB7-0B41-854A-D87D2CE7C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49" b="301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22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xmlns="" id="{40F51D4B-12A6-6447-A5BC-E71DDFFF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59" b="279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97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4291FDE5-E09C-CB40-AD2D-D2A9CAB7A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3" b="140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43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CE4EB03C-4C28-8143-83EF-8D7D928CB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31" r="-1" b="38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16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CE4EB03C-4C28-8143-83EF-8D7D928CB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31" r="-1" b="38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9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&#10;&#10;Description automatically generated">
            <a:extLst>
              <a:ext uri="{FF2B5EF4-FFF2-40B4-BE49-F238E27FC236}">
                <a16:creationId xmlns:a16="http://schemas.microsoft.com/office/drawing/2014/main" xmlns="" id="{CFC7341C-9B4D-FE46-8142-A5F0B7DCD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52" r="-1" b="394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99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xmlns="" id="{496BF8FD-9B8B-AD4B-AF63-A8DCDAD77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46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440417-3E53-D94E-BD5E-9273C2728D8B}"/>
              </a:ext>
            </a:extLst>
          </p:cNvPr>
          <p:cNvSpPr/>
          <p:nvPr/>
        </p:nvSpPr>
        <p:spPr>
          <a:xfrm>
            <a:off x="0" y="296733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Merriweather"/>
              </a:rPr>
              <a:t>Our Mission is twofold: to preserve and nurture Ukrainian performing, literary and fine arts, </a:t>
            </a:r>
          </a:p>
          <a:p>
            <a:pPr algn="ctr"/>
            <a:r>
              <a:rPr lang="en-US" dirty="0">
                <a:latin typeface="Merriweather"/>
              </a:rPr>
              <a:t>and to share these cultural treasures with the greater Washington community.</a:t>
            </a:r>
            <a:endParaRPr lang="en-US" b="0" i="0" u="none" strike="noStrike" dirty="0">
              <a:effectLst/>
              <a:latin typeface="Merriweath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C35753-A133-E444-9710-1C207FA75E91}"/>
              </a:ext>
            </a:extLst>
          </p:cNvPr>
          <p:cNvSpPr txBox="1"/>
          <p:nvPr/>
        </p:nvSpPr>
        <p:spPr>
          <a:xfrm>
            <a:off x="0" y="165159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Washington Group Cultural Fund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7A2BB8-452E-4341-9923-DCBEE68BB8F6}"/>
              </a:ext>
            </a:extLst>
          </p:cNvPr>
          <p:cNvSpPr txBox="1"/>
          <p:nvPr/>
        </p:nvSpPr>
        <p:spPr>
          <a:xfrm>
            <a:off x="70884" y="5082363"/>
            <a:ext cx="1212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http://www.twgcf.org</a:t>
            </a:r>
          </a:p>
        </p:txBody>
      </p:sp>
    </p:spTree>
    <p:extLst>
      <p:ext uri="{BB962C8B-B14F-4D97-AF65-F5344CB8AC3E}">
        <p14:creationId xmlns:p14="http://schemas.microsoft.com/office/powerpoint/2010/main" val="131463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3FC8B8-4668-4C44-9D88-308B218F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1994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73699F-E9EA-1D4B-92F0-CEB87A500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886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TWGCF Inaugural Reception</a:t>
            </a:r>
          </a:p>
          <a:p>
            <a:r>
              <a:rPr lang="en-US" dirty="0"/>
              <a:t>Les Kurbas Young Theater of Lviv</a:t>
            </a:r>
          </a:p>
          <a:p>
            <a:r>
              <a:rPr lang="en-US" dirty="0"/>
              <a:t>Skoryk and Chmyr</a:t>
            </a:r>
          </a:p>
          <a:p>
            <a:r>
              <a:rPr lang="en-US" dirty="0"/>
              <a:t>Leadership Conference Reception</a:t>
            </a:r>
          </a:p>
          <a:p>
            <a:r>
              <a:rPr lang="en-US" dirty="0"/>
              <a:t>Leadership Conference Recital</a:t>
            </a:r>
          </a:p>
          <a:p>
            <a:r>
              <a:rPr lang="en-US" dirty="0"/>
              <a:t>Olga Hirshhorn</a:t>
            </a:r>
          </a:p>
        </p:txBody>
      </p:sp>
    </p:spTree>
    <p:extLst>
      <p:ext uri="{BB962C8B-B14F-4D97-AF65-F5344CB8AC3E}">
        <p14:creationId xmlns:p14="http://schemas.microsoft.com/office/powerpoint/2010/main" val="247926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xmlns="" id="{BB550727-C18B-B841-8A38-3C3BCFA5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5" r="-1" b="52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5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277A2EF9-4A02-9A43-AC54-2217E9C7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05" r="-1" b="352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13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0CCFC794-DDEA-3144-8B1C-D31A7B19F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7" r="-1" b="343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2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4FC7C636-46C3-6143-A555-439D3D13F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1" b="104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ACFFB4E8-9DEB-8B4E-9492-D73F49125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94" b="275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FF7473E0-0866-8149-A851-23027A77168F}"/>
              </a:ext>
            </a:extLst>
          </p:cNvPr>
          <p:cNvSpPr/>
          <p:nvPr/>
        </p:nvSpPr>
        <p:spPr>
          <a:xfrm>
            <a:off x="9409722" y="5119076"/>
            <a:ext cx="673609" cy="320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30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73293BBC-094E-0D4F-9622-3C3333662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2" r="-1" b="36423"/>
          <a:stretch/>
        </p:blipFill>
        <p:spPr>
          <a:xfrm>
            <a:off x="17951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34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42A7EBC9-9F01-3F4B-8C03-9D43ADD76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8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CB07CC50-3608-024D-851F-A468D6B0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33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947628E0-B28F-D54B-8F6F-0577F926B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66" r="-1" b="411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4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22798D-242B-8648-A480-883C2923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9"/>
            <a:ext cx="12192000" cy="171926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TWG Cultural Events before the establishment of TWG Cultural Fund in 1994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B9BE3-67A5-E048-B1F2-9BFF8350A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706" y="3962401"/>
            <a:ext cx="5289340" cy="24951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Daria Telizyn 1987</a:t>
            </a:r>
          </a:p>
          <a:p>
            <a:r>
              <a:rPr lang="en-US" dirty="0"/>
              <a:t>Roxolana Armstrong 1987</a:t>
            </a:r>
          </a:p>
          <a:p>
            <a:r>
              <a:rPr lang="en-US" dirty="0"/>
              <a:t>Virsky Dancers 1988</a:t>
            </a:r>
          </a:p>
          <a:p>
            <a:r>
              <a:rPr lang="en-US" dirty="0"/>
              <a:t>Antonovych Awards 1988</a:t>
            </a:r>
          </a:p>
          <a:p>
            <a:r>
              <a:rPr lang="en-US" dirty="0"/>
              <a:t>Oleh Krysa 1989</a:t>
            </a:r>
          </a:p>
          <a:p>
            <a:r>
              <a:rPr lang="en-US" dirty="0"/>
              <a:t>Antonovych Awards 1989 </a:t>
            </a:r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6BD80E66-C153-4249-8903-8694C642636B}"/>
              </a:ext>
            </a:extLst>
          </p:cNvPr>
          <p:cNvSpPr txBox="1">
            <a:spLocks/>
          </p:cNvSpPr>
          <p:nvPr/>
        </p:nvSpPr>
        <p:spPr>
          <a:xfrm>
            <a:off x="6070810" y="3948192"/>
            <a:ext cx="5289340" cy="2573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Movchan, Taniuk, Kornienko 1989</a:t>
            </a:r>
          </a:p>
          <a:p>
            <a:r>
              <a:rPr lang="en-US" dirty="0"/>
              <a:t>Stefan Maksymjuk 1990</a:t>
            </a:r>
          </a:p>
          <a:p>
            <a:r>
              <a:rPr lang="en-US" dirty="0"/>
              <a:t>Antonovych Awards 1990 </a:t>
            </a:r>
          </a:p>
          <a:p>
            <a:r>
              <a:rPr lang="en-US" dirty="0"/>
              <a:t>Chornobyl Benefit Concert 1990</a:t>
            </a:r>
          </a:p>
          <a:p>
            <a:r>
              <a:rPr lang="en-US" dirty="0"/>
              <a:t>Ilona Sochynsky 1991</a:t>
            </a:r>
          </a:p>
          <a:p>
            <a:r>
              <a:rPr lang="en-US" dirty="0"/>
              <a:t>Volodymyr Hryshko, Roman Terleckyj 1992</a:t>
            </a:r>
          </a:p>
          <a:p>
            <a:r>
              <a:rPr lang="en-US" dirty="0"/>
              <a:t>Leadership Conference 1993</a:t>
            </a:r>
          </a:p>
        </p:txBody>
      </p:sp>
    </p:spTree>
    <p:extLst>
      <p:ext uri="{BB962C8B-B14F-4D97-AF65-F5344CB8AC3E}">
        <p14:creationId xmlns:p14="http://schemas.microsoft.com/office/powerpoint/2010/main" val="800265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3FC8B8-4668-4C44-9D88-308B218F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1995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73699F-E9EA-1D4B-92F0-CEB87A500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Shevchenko Celebration</a:t>
            </a:r>
          </a:p>
          <a:p>
            <a:r>
              <a:rPr lang="en-US" dirty="0"/>
              <a:t>Berkeley Chamber Chorus</a:t>
            </a:r>
          </a:p>
          <a:p>
            <a:r>
              <a:rPr lang="en-US" dirty="0"/>
              <a:t>Leadership Conference - John Stetch</a:t>
            </a:r>
          </a:p>
          <a:p>
            <a:r>
              <a:rPr lang="en-US" dirty="0"/>
              <a:t>Juliana Osinchuk  </a:t>
            </a:r>
          </a:p>
        </p:txBody>
      </p:sp>
    </p:spTree>
    <p:extLst>
      <p:ext uri="{BB962C8B-B14F-4D97-AF65-F5344CB8AC3E}">
        <p14:creationId xmlns:p14="http://schemas.microsoft.com/office/powerpoint/2010/main" val="458648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, refrigerator, kitchen&#10;&#10;Description automatically generated">
            <a:extLst>
              <a:ext uri="{FF2B5EF4-FFF2-40B4-BE49-F238E27FC236}">
                <a16:creationId xmlns:a16="http://schemas.microsoft.com/office/drawing/2014/main" xmlns="" id="{9A2BDEA3-E79D-DE43-BD42-D2290D889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18" r="-1" b="350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81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1668094A-691D-A444-B4DE-79FCE96A1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32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xmlns="" id="{42D49F2D-D769-5742-AA3D-5884492A2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2" b="79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07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31A23362-D15C-B441-9CCA-28598B46E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59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xmlns="" id="{FA799110-FBC8-A84E-8228-3875A18A5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81" r="-1" b="419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2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sitting in a dark room&#10;&#10;Description automatically generated">
            <a:extLst>
              <a:ext uri="{FF2B5EF4-FFF2-40B4-BE49-F238E27FC236}">
                <a16:creationId xmlns:a16="http://schemas.microsoft.com/office/drawing/2014/main" xmlns="" id="{C8F09565-37F6-F440-B970-F8F204951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5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B4650720-3D4C-D14C-9232-EA180FB40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43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9A67DA48-F36D-D44B-A3B0-006CD74B3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02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cake, table, person&#10;&#10;Description automatically generated">
            <a:extLst>
              <a:ext uri="{FF2B5EF4-FFF2-40B4-BE49-F238E27FC236}">
                <a16:creationId xmlns:a16="http://schemas.microsoft.com/office/drawing/2014/main" xmlns="" id="{66513BAE-83F8-6F44-9EC1-53570890A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10" r="-1" b="409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6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piano&#10;&#10;Description automatically generated">
            <a:extLst>
              <a:ext uri="{FF2B5EF4-FFF2-40B4-BE49-F238E27FC236}">
                <a16:creationId xmlns:a16="http://schemas.microsoft.com/office/drawing/2014/main" xmlns="" id="{86A6584E-6AD4-464F-A771-755AB126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1" b="163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5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C4D52-455C-F748-9D48-BF494609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714949"/>
          </a:xfrm>
        </p:spPr>
        <p:txBody>
          <a:bodyPr/>
          <a:lstStyle/>
          <a:p>
            <a:pPr algn="ctr"/>
            <a:r>
              <a:rPr lang="en-US" b="1" dirty="0"/>
              <a:t>1996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63C4CD-037F-804E-9A34-ADAF5A9FE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300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Horowitz Competition Winners</a:t>
            </a:r>
          </a:p>
          <a:p>
            <a:r>
              <a:rPr lang="en-US" dirty="0"/>
              <a:t>Chornobyl Commemoration Concert Reception</a:t>
            </a:r>
          </a:p>
          <a:p>
            <a:r>
              <a:rPr lang="en-US" dirty="0"/>
              <a:t>Chornobyl Commemoration White House Reception </a:t>
            </a:r>
          </a:p>
        </p:txBody>
      </p:sp>
    </p:spTree>
    <p:extLst>
      <p:ext uri="{BB962C8B-B14F-4D97-AF65-F5344CB8AC3E}">
        <p14:creationId xmlns:p14="http://schemas.microsoft.com/office/powerpoint/2010/main" val="157271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37DC9B8D-C588-9A4F-9012-763CC6583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99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359B6462-EB14-8745-8F54-45A9EBE57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88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B86BC0CD-BAD9-DB46-84FC-3F3AC86C2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8" r="-1" b="474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9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6DF81F32-80D4-E54F-98DA-886889595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64" r="-1" b="361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14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xmlns="" id="{7A2F9583-F297-FE41-9A03-9B61E1F0F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57" r="-1" b="332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8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at, standing, person&#10;&#10;Description automatically generated">
            <a:extLst>
              <a:ext uri="{FF2B5EF4-FFF2-40B4-BE49-F238E27FC236}">
                <a16:creationId xmlns:a16="http://schemas.microsoft.com/office/drawing/2014/main" xmlns="" id="{39A61956-8666-6642-A518-421BA6A75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64" r="-1" b="36390"/>
          <a:stretch/>
        </p:blipFill>
        <p:spPr>
          <a:xfrm>
            <a:off x="20" y="-220230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DCFD82F3-E61D-FC44-BEB2-EF2CDC1410F7}"/>
              </a:ext>
            </a:extLst>
          </p:cNvPr>
          <p:cNvSpPr/>
          <p:nvPr/>
        </p:nvSpPr>
        <p:spPr>
          <a:xfrm>
            <a:off x="9151088" y="59117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13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at, standing, person&#10;&#10;Description automatically generated">
            <a:extLst>
              <a:ext uri="{FF2B5EF4-FFF2-40B4-BE49-F238E27FC236}">
                <a16:creationId xmlns:a16="http://schemas.microsoft.com/office/drawing/2014/main" xmlns="" id="{39A61956-8666-6642-A518-421BA6A75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64" r="-1" b="36390"/>
          <a:stretch/>
        </p:blipFill>
        <p:spPr>
          <a:xfrm>
            <a:off x="20" y="-220230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DCFD82F3-E61D-FC44-BEB2-EF2CDC1410F7}"/>
              </a:ext>
            </a:extLst>
          </p:cNvPr>
          <p:cNvSpPr/>
          <p:nvPr/>
        </p:nvSpPr>
        <p:spPr>
          <a:xfrm>
            <a:off x="9151088" y="59117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30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CA70A-A6FD-2C4F-9699-E4C933698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1997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8E3861-83EF-C741-A155-315C4EC27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Bandura Chorus</a:t>
            </a:r>
          </a:p>
          <a:p>
            <a:r>
              <a:rPr lang="en-US" dirty="0"/>
              <a:t>Horowitz Competition Winners</a:t>
            </a:r>
          </a:p>
        </p:txBody>
      </p:sp>
    </p:spTree>
    <p:extLst>
      <p:ext uri="{BB962C8B-B14F-4D97-AF65-F5344CB8AC3E}">
        <p14:creationId xmlns:p14="http://schemas.microsoft.com/office/powerpoint/2010/main" val="1733929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xmlns="" id="{A7DACA44-D491-2B44-B146-5F0CB5B6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EEC620A9-0EFB-2B40-A044-9130653C9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91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xmlns="" id="{E73402FB-F304-5C48-95AE-8A0D8541B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00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9C358376-999F-364D-A7D7-3132B7B78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7" b="124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C5D2C8FF-CCE6-EB44-B2A1-3022CC4BF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7" b="124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86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6A726E1E-6844-974F-9AEB-DCF927897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7" b="124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188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572AF3-6636-484A-86B8-554AD9733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92" r="-1" b="370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icture containing walking, person, person, standing&#10;&#10;Description automatically generated">
            <a:extLst>
              <a:ext uri="{FF2B5EF4-FFF2-40B4-BE49-F238E27FC236}">
                <a16:creationId xmlns:a16="http://schemas.microsoft.com/office/drawing/2014/main" xmlns="" id="{1C7389FC-4058-F847-B9DC-53D33D01B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32" r="-1" b="237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2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4858B-D103-664F-9AEF-E36EE719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1998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D1C8AA-F4A6-8C4D-B933-8CCC3FC8B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Juliana Osinchuk</a:t>
            </a:r>
          </a:p>
          <a:p>
            <a:r>
              <a:rPr lang="en-US" dirty="0"/>
              <a:t>Myroslav Skoryk</a:t>
            </a:r>
          </a:p>
        </p:txBody>
      </p:sp>
    </p:spTree>
    <p:extLst>
      <p:ext uri="{BB962C8B-B14F-4D97-AF65-F5344CB8AC3E}">
        <p14:creationId xmlns:p14="http://schemas.microsoft.com/office/powerpoint/2010/main" val="3831609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standing in front of a instrument&#10;&#10;Description automatically generated">
            <a:extLst>
              <a:ext uri="{FF2B5EF4-FFF2-40B4-BE49-F238E27FC236}">
                <a16:creationId xmlns:a16="http://schemas.microsoft.com/office/drawing/2014/main" xmlns="" id="{772B827B-A269-0E4E-A19F-7C629A056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98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icture containing table, kitchen&#10;&#10;Description automatically generated">
            <a:extLst>
              <a:ext uri="{FF2B5EF4-FFF2-40B4-BE49-F238E27FC236}">
                <a16:creationId xmlns:a16="http://schemas.microsoft.com/office/drawing/2014/main" xmlns="" id="{7E18EBFE-E55A-BE46-8AF3-5FE9B1BB9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99" r="-1" b="378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45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AC3C5CC9-5EDC-AC4B-8B0A-CEF9CE19B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77" b="296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FB1612B2-0198-AD4B-A7EB-7E53794E1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13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70D02784-4F12-D84C-A851-DBF046A1E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01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A39C766-C2CB-9D45-9C83-C156158F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1999 Photos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D680AF-E55E-D940-A7E9-EDBA7278B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Kochan and Kytasty</a:t>
            </a:r>
          </a:p>
          <a:p>
            <a:r>
              <a:rPr lang="en-US" dirty="0"/>
              <a:t>Horowitz Competition Winners</a:t>
            </a:r>
          </a:p>
          <a:p>
            <a:r>
              <a:rPr lang="en-US" dirty="0"/>
              <a:t>Icon Exhibit</a:t>
            </a:r>
          </a:p>
        </p:txBody>
      </p:sp>
    </p:spTree>
    <p:extLst>
      <p:ext uri="{BB962C8B-B14F-4D97-AF65-F5344CB8AC3E}">
        <p14:creationId xmlns:p14="http://schemas.microsoft.com/office/powerpoint/2010/main" val="158284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Two people posing for a picture&#10;&#10;Description automatically generated">
            <a:extLst>
              <a:ext uri="{FF2B5EF4-FFF2-40B4-BE49-F238E27FC236}">
                <a16:creationId xmlns:a16="http://schemas.microsoft.com/office/drawing/2014/main" xmlns="" id="{1D56EFC7-8CE0-B645-B1C6-0458259F4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11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10CA7929-5E55-DA4C-B244-D6A5356D1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DBD35346-44D9-054F-9547-35CA842E9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251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2D67A6-691F-B545-BC1D-5202A67B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2000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17C7FB-0C19-9844-8ECB-B91AB29CD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Solomiya Soroka</a:t>
            </a:r>
          </a:p>
          <a:p>
            <a:r>
              <a:rPr lang="en-US" dirty="0"/>
              <a:t>Volodymyr Vynnytsky</a:t>
            </a:r>
          </a:p>
          <a:p>
            <a:r>
              <a:rPr lang="en-US" dirty="0"/>
              <a:t>Solomiya Ivakhiv</a:t>
            </a:r>
          </a:p>
          <a:p>
            <a:r>
              <a:rPr lang="en-US" dirty="0"/>
              <a:t>TWGCF Cultural Committee</a:t>
            </a:r>
          </a:p>
        </p:txBody>
      </p:sp>
    </p:spTree>
    <p:extLst>
      <p:ext uri="{BB962C8B-B14F-4D97-AF65-F5344CB8AC3E}">
        <p14:creationId xmlns:p14="http://schemas.microsoft.com/office/powerpoint/2010/main" val="2516910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1D4ED46F-D53B-8346-9071-F999A5B73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4B91C2EC-E41E-114E-AAF5-8536F9C8555F}"/>
              </a:ext>
            </a:extLst>
          </p:cNvPr>
          <p:cNvSpPr/>
          <p:nvPr/>
        </p:nvSpPr>
        <p:spPr>
          <a:xfrm>
            <a:off x="11150824" y="6433168"/>
            <a:ext cx="978408" cy="319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80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itting at a piano&#10;&#10;Description automatically generated">
            <a:extLst>
              <a:ext uri="{FF2B5EF4-FFF2-40B4-BE49-F238E27FC236}">
                <a16:creationId xmlns:a16="http://schemas.microsoft.com/office/drawing/2014/main" xmlns="" id="{7FE52CED-7878-8941-B742-CD17AD79A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4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9C7B39ED-CB1A-8448-A5DC-73320E2168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2" b="49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16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B52AF657-76A6-3844-A15D-DFDDF5B0F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84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xmlns="" id="{5B684AC1-69F8-B340-8995-9B9E03D92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48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74B1D-8834-9F41-BF26-8D42A796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2001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810388-502B-9E4C-A3AA-39C05C3E5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Oksana Krovytska and Volodymyr Vynnytsky</a:t>
            </a:r>
          </a:p>
          <a:p>
            <a:r>
              <a:rPr lang="en-US" dirty="0"/>
              <a:t>Stefania Dovhan</a:t>
            </a:r>
          </a:p>
          <a:p>
            <a:r>
              <a:rPr lang="en-US" dirty="0"/>
              <a:t>Olga Hirshhorn</a:t>
            </a:r>
          </a:p>
        </p:txBody>
      </p:sp>
    </p:spTree>
    <p:extLst>
      <p:ext uri="{BB962C8B-B14F-4D97-AF65-F5344CB8AC3E}">
        <p14:creationId xmlns:p14="http://schemas.microsoft.com/office/powerpoint/2010/main" val="14477305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xmlns="" id="{B5CCADC9-CA80-5C46-85FE-8D7D08F6A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3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wearing a dress&#10;&#10;Description automatically generated">
            <a:extLst>
              <a:ext uri="{FF2B5EF4-FFF2-40B4-BE49-F238E27FC236}">
                <a16:creationId xmlns:a16="http://schemas.microsoft.com/office/drawing/2014/main" xmlns="" id="{03522336-E4E3-1042-8CA0-2960C279D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7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922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xmlns="" id="{A3A05C4E-107C-A343-BB25-C7DF8E6C3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0" b="95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08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F11312-F100-D344-B2BE-F91D20D2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2002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1A21FC-EB87-5D47-A899-C8F6AD9F8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Konstantin Akinsha and Patricia Grimsted </a:t>
            </a:r>
          </a:p>
        </p:txBody>
      </p:sp>
    </p:spTree>
    <p:extLst>
      <p:ext uri="{BB962C8B-B14F-4D97-AF65-F5344CB8AC3E}">
        <p14:creationId xmlns:p14="http://schemas.microsoft.com/office/powerpoint/2010/main" val="40149803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D2DC0091-6913-3140-9763-30739D0D5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" b="12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84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47A9B-88EE-7842-88EE-F2CF2CCA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2003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8402D4-6907-3B48-8E7F-97944E3BE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/>
              <a:t>Maria Guleghina Reception</a:t>
            </a:r>
          </a:p>
          <a:p>
            <a:r>
              <a:rPr lang="en-US" dirty="0"/>
              <a:t>Leontovych Quartet</a:t>
            </a:r>
          </a:p>
          <a:p>
            <a:r>
              <a:rPr lang="en-US" dirty="0"/>
              <a:t>Stepan Szkafarowsky</a:t>
            </a:r>
          </a:p>
          <a:p>
            <a:r>
              <a:rPr lang="en-US" dirty="0"/>
              <a:t>Lydia Artymiw</a:t>
            </a:r>
          </a:p>
          <a:p>
            <a:r>
              <a:rPr lang="en-US" dirty="0"/>
              <a:t>Fashion Show</a:t>
            </a:r>
          </a:p>
          <a:p>
            <a:r>
              <a:rPr lang="en-US" dirty="0"/>
              <a:t>Vynnytsky and Khoma</a:t>
            </a:r>
          </a:p>
          <a:p>
            <a:r>
              <a:rPr lang="en-US" dirty="0"/>
              <a:t>Slavko Nowytski</a:t>
            </a:r>
          </a:p>
        </p:txBody>
      </p:sp>
    </p:spTree>
    <p:extLst>
      <p:ext uri="{BB962C8B-B14F-4D97-AF65-F5344CB8AC3E}">
        <p14:creationId xmlns:p14="http://schemas.microsoft.com/office/powerpoint/2010/main" val="209243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8D95401B-E453-F04A-90E5-85EC7E971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38"/>
          <a:stretch/>
        </p:blipFill>
        <p:spPr>
          <a:xfrm>
            <a:off x="20" y="8839"/>
            <a:ext cx="12191980" cy="7014762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168C1D06-1615-B849-8EAE-68FB27AED1A9}"/>
              </a:ext>
            </a:extLst>
          </p:cNvPr>
          <p:cNvSpPr/>
          <p:nvPr/>
        </p:nvSpPr>
        <p:spPr>
          <a:xfrm>
            <a:off x="11567021" y="6651741"/>
            <a:ext cx="526473" cy="206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5215169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63A15C32-B1BE-1C4D-AC89-DE2B2F8E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39C4A41B-9B0D-7640-8903-6B355139452B}"/>
              </a:ext>
            </a:extLst>
          </p:cNvPr>
          <p:cNvSpPr/>
          <p:nvPr/>
        </p:nvSpPr>
        <p:spPr>
          <a:xfrm>
            <a:off x="11360727" y="6521712"/>
            <a:ext cx="571815" cy="232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6407346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in a suit standing in front of a piano&#10;&#10;Description automatically generated">
            <a:extLst>
              <a:ext uri="{FF2B5EF4-FFF2-40B4-BE49-F238E27FC236}">
                <a16:creationId xmlns:a16="http://schemas.microsoft.com/office/drawing/2014/main" xmlns="" id="{4C67A4C5-A776-F343-8C35-33AA0FE0B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" b="169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xmlns="" id="{443A8F3E-70A3-D742-A054-9B0248149413}"/>
              </a:ext>
            </a:extLst>
          </p:cNvPr>
          <p:cNvSpPr txBox="1"/>
          <p:nvPr/>
        </p:nvSpPr>
        <p:spPr>
          <a:xfrm>
            <a:off x="4987636" y="7107382"/>
            <a:ext cx="2216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Szkafarowsky Link</a:t>
            </a:r>
          </a:p>
        </p:txBody>
      </p:sp>
      <p:sp>
        <p:nvSpPr>
          <p:cNvPr id="4" name="Notched Right Arrow 3">
            <a:hlinkClick r:id="rId4"/>
            <a:extLst>
              <a:ext uri="{FF2B5EF4-FFF2-40B4-BE49-F238E27FC236}">
                <a16:creationId xmlns:a16="http://schemas.microsoft.com/office/drawing/2014/main" xmlns="" id="{4B080BA3-6653-FA41-9754-E7752A48C40D}"/>
              </a:ext>
            </a:extLst>
          </p:cNvPr>
          <p:cNvSpPr/>
          <p:nvPr/>
        </p:nvSpPr>
        <p:spPr>
          <a:xfrm>
            <a:off x="11637688" y="6506598"/>
            <a:ext cx="552788" cy="2572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12</a:t>
            </a:r>
          </a:p>
        </p:txBody>
      </p:sp>
    </p:spTree>
    <p:extLst>
      <p:ext uri="{BB962C8B-B14F-4D97-AF65-F5344CB8AC3E}">
        <p14:creationId xmlns:p14="http://schemas.microsoft.com/office/powerpoint/2010/main" val="296317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xmlns="" id="{C991BDBA-9642-CF4F-AC9E-F19BF1D40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31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iano in a room&#10;&#10;Description automatically generated">
            <a:extLst>
              <a:ext uri="{FF2B5EF4-FFF2-40B4-BE49-F238E27FC236}">
                <a16:creationId xmlns:a16="http://schemas.microsoft.com/office/drawing/2014/main" xmlns="" id="{C07AEC8E-7138-CC48-9D31-8643356C9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78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D3F41A1A-42E1-D34A-B619-13A43ADC98F9}"/>
              </a:ext>
            </a:extLst>
          </p:cNvPr>
          <p:cNvSpPr/>
          <p:nvPr/>
        </p:nvSpPr>
        <p:spPr>
          <a:xfrm>
            <a:off x="11505570" y="6359011"/>
            <a:ext cx="611263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27051152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636E0E77-EC7D-B248-B89C-13BA36F4E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6" b="86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39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and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xmlns="" id="{3E33C734-4EDC-3F4B-A586-429888C72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70B87535-D08E-F848-9F8E-4B6C3EF96590}"/>
              </a:ext>
            </a:extLst>
          </p:cNvPr>
          <p:cNvSpPr/>
          <p:nvPr/>
        </p:nvSpPr>
        <p:spPr>
          <a:xfrm>
            <a:off x="9857508" y="6434431"/>
            <a:ext cx="645899" cy="339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2582374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D4187820-2FD0-4F4E-9E40-296FC8735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73" b="7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A88A0D0D-D677-2B45-B892-0BF204561AD9}"/>
              </a:ext>
            </a:extLst>
          </p:cNvPr>
          <p:cNvSpPr/>
          <p:nvPr/>
        </p:nvSpPr>
        <p:spPr>
          <a:xfrm>
            <a:off x="11312235" y="6470072"/>
            <a:ext cx="680535" cy="283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15</a:t>
            </a:r>
          </a:p>
        </p:txBody>
      </p:sp>
    </p:spTree>
    <p:extLst>
      <p:ext uri="{BB962C8B-B14F-4D97-AF65-F5344CB8AC3E}">
        <p14:creationId xmlns:p14="http://schemas.microsoft.com/office/powerpoint/2010/main" val="40089906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003F9-6D11-D347-A953-BA5DA5A5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pPr algn="ctr"/>
            <a:r>
              <a:rPr lang="en-US" b="1" dirty="0"/>
              <a:t>2004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E4CA3E-BD1E-9640-8AD6-3FD6800BC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Valentina Lisitsa</a:t>
            </a:r>
          </a:p>
          <a:p>
            <a:r>
              <a:rPr lang="en-US" dirty="0"/>
              <a:t>Maryna Rogozhyna and Oleksandr Abayev</a:t>
            </a:r>
          </a:p>
        </p:txBody>
      </p:sp>
    </p:spTree>
    <p:extLst>
      <p:ext uri="{BB962C8B-B14F-4D97-AF65-F5344CB8AC3E}">
        <p14:creationId xmlns:p14="http://schemas.microsoft.com/office/powerpoint/2010/main" val="33006396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xmlns="" id="{555A080D-7660-3E44-A925-D21D8133F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8" b="82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1D3FFB91-0C7D-4045-9D40-735CA39A9342}"/>
              </a:ext>
            </a:extLst>
          </p:cNvPr>
          <p:cNvSpPr/>
          <p:nvPr/>
        </p:nvSpPr>
        <p:spPr>
          <a:xfrm>
            <a:off x="9604979" y="6494004"/>
            <a:ext cx="605821" cy="317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15</a:t>
            </a:r>
          </a:p>
        </p:txBody>
      </p:sp>
    </p:spTree>
    <p:extLst>
      <p:ext uri="{BB962C8B-B14F-4D97-AF65-F5344CB8AC3E}">
        <p14:creationId xmlns:p14="http://schemas.microsoft.com/office/powerpoint/2010/main" val="2180325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3C310275-6E98-EA46-8C3C-BD19741E5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8" b="90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ight Arrow 1">
            <a:hlinkClick r:id="rId4"/>
            <a:extLst>
              <a:ext uri="{FF2B5EF4-FFF2-40B4-BE49-F238E27FC236}">
                <a16:creationId xmlns:a16="http://schemas.microsoft.com/office/drawing/2014/main" xmlns="" id="{CDD5ABB2-810E-5D4E-8AED-C2CBE92E7C6D}"/>
              </a:ext>
            </a:extLst>
          </p:cNvPr>
          <p:cNvSpPr/>
          <p:nvPr/>
        </p:nvSpPr>
        <p:spPr>
          <a:xfrm>
            <a:off x="11513129" y="6452719"/>
            <a:ext cx="642712" cy="358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12</a:t>
            </a:r>
          </a:p>
        </p:txBody>
      </p:sp>
    </p:spTree>
    <p:extLst>
      <p:ext uri="{BB962C8B-B14F-4D97-AF65-F5344CB8AC3E}">
        <p14:creationId xmlns:p14="http://schemas.microsoft.com/office/powerpoint/2010/main" val="343872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8F768799-A805-B24E-96F2-6E9D825B2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6" b="43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0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3195</Words>
  <Application>Microsoft Office PowerPoint</Application>
  <PresentationFormat>Custom</PresentationFormat>
  <Paragraphs>414</Paragraphs>
  <Slides>86</Slides>
  <Notes>76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TWG Cultural Fund Photos  Pre-TWGCF 1987-1993 TWGCF 1994 – 2004</vt:lpstr>
      <vt:lpstr>PowerPoint Presentation</vt:lpstr>
      <vt:lpstr>TWG Cultural Events before the establishment of TWG Cultural Fund in 1994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1994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1995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1996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1997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1998 Photos</vt:lpstr>
      <vt:lpstr>PowerPoint Presentation</vt:lpstr>
      <vt:lpstr>PowerPoint Presentation</vt:lpstr>
      <vt:lpstr>PowerPoint Presentation</vt:lpstr>
      <vt:lpstr>PowerPoint Presentation</vt:lpstr>
      <vt:lpstr>1999 Photos</vt:lpstr>
      <vt:lpstr>PowerPoint Presentation</vt:lpstr>
      <vt:lpstr>PowerPoint Presentation</vt:lpstr>
      <vt:lpstr>PowerPoint Presentation</vt:lpstr>
      <vt:lpstr>2000 Photos</vt:lpstr>
      <vt:lpstr>PowerPoint Presentation</vt:lpstr>
      <vt:lpstr>PowerPoint Presentation</vt:lpstr>
      <vt:lpstr>PowerPoint Presentation</vt:lpstr>
      <vt:lpstr>PowerPoint Presentation</vt:lpstr>
      <vt:lpstr>2001 Photos</vt:lpstr>
      <vt:lpstr>PowerPoint Presentation</vt:lpstr>
      <vt:lpstr>PowerPoint Presentation</vt:lpstr>
      <vt:lpstr>PowerPoint Presentation</vt:lpstr>
      <vt:lpstr>2002 Photos</vt:lpstr>
      <vt:lpstr>PowerPoint Presentation</vt:lpstr>
      <vt:lpstr>2003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2004 Photos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TWG Cultural Fund Photos  Pre-TWGCF 1987-1993 TWGCF 1994 – 2004 and 2014</dc:title>
  <dc:creator>George Masiuk</dc:creator>
  <cp:lastModifiedBy>Maria</cp:lastModifiedBy>
  <cp:revision>63</cp:revision>
  <dcterms:created xsi:type="dcterms:W3CDTF">2020-09-22T20:48:05Z</dcterms:created>
  <dcterms:modified xsi:type="dcterms:W3CDTF">2020-11-07T01:59:19Z</dcterms:modified>
</cp:coreProperties>
</file>