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310" r:id="rId4"/>
    <p:sldId id="311" r:id="rId5"/>
    <p:sldId id="312" r:id="rId6"/>
    <p:sldId id="285" r:id="rId7"/>
    <p:sldId id="281" r:id="rId8"/>
    <p:sldId id="313" r:id="rId9"/>
    <p:sldId id="277" r:id="rId10"/>
    <p:sldId id="314" r:id="rId11"/>
    <p:sldId id="278" r:id="rId12"/>
    <p:sldId id="315" r:id="rId13"/>
    <p:sldId id="279" r:id="rId14"/>
    <p:sldId id="316" r:id="rId15"/>
    <p:sldId id="317" r:id="rId16"/>
    <p:sldId id="274" r:id="rId17"/>
    <p:sldId id="318" r:id="rId18"/>
    <p:sldId id="271" r:id="rId19"/>
    <p:sldId id="319" r:id="rId20"/>
    <p:sldId id="320" r:id="rId21"/>
    <p:sldId id="321" r:id="rId22"/>
    <p:sldId id="322" r:id="rId23"/>
    <p:sldId id="323" r:id="rId24"/>
    <p:sldId id="324" r:id="rId25"/>
    <p:sldId id="273" r:id="rId26"/>
    <p:sldId id="325" r:id="rId27"/>
    <p:sldId id="326" r:id="rId28"/>
    <p:sldId id="280" r:id="rId29"/>
    <p:sldId id="282" r:id="rId30"/>
    <p:sldId id="327" r:id="rId31"/>
    <p:sldId id="328" r:id="rId32"/>
    <p:sldId id="283" r:id="rId33"/>
    <p:sldId id="329" r:id="rId34"/>
    <p:sldId id="284" r:id="rId35"/>
    <p:sldId id="330" r:id="rId36"/>
    <p:sldId id="33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9"/>
    <p:restoredTop sz="91483"/>
  </p:normalViewPr>
  <p:slideViewPr>
    <p:cSldViewPr snapToGrid="0" snapToObjects="1" showGuides="1">
      <p:cViewPr varScale="1">
        <p:scale>
          <a:sx n="185" d="100"/>
          <a:sy n="185" d="100"/>
        </p:scale>
        <p:origin x="22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57016-A0C0-D143-8AA0-3C231FDF4775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6D032-D4FB-AA4F-BC75-5914200CF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1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6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TWG_Photo_1987_No_241__Oct_10__Leadership_Conference__Independent_Task_Force_on_ABA_Soviet_Relations_Attorney_Orest_Jejna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November TWG NEWS, page 4, 5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6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TWG_Photo_1987_No_242__Oct_10__Leadership_Conference__Independent_Task_Force_on_ABA_Soviet_Relations_Attorney_Patience_Huntwork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November TWG NEWS, page 4,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TWG_Photo_1987_No_296_Oct__10__Leadership_Conference__Artist_Roxolana_Armstrong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October TWG NEWS, page 14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1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14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TWG_Photo_1987_No_310__Feb_15__Holy_Family_Parish_Center__Fundraiser_for_Daria_Telizyn’s_Concert_Tour_to_Raise_Funds_for_Chornobyl_Victims__Pianist_Daria_Telizyn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January TWG NEWS, page 6, and February TWG NEWS, page 14, for event announcement, and March TWG NEWS, page 11, for concert coverage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07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TWG_Photo_1987_No_320__Feb_27__St_Sophia_Religious_Association__Recent_Travels_in_Ukraine__National_Geographic_Senior_Editor__Michael_Edwards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February TWG NEWS for event announcement and March TWG NEWS, page 5, for coverage; also see May TWG NEWS, page 2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3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TWG_Photo_1987_No_330__Mar_15__St_Sophia_Religious_Association__Mixed_Marriages_Discussion__Myrtle_(Pereira)_Diachok__Daria_(Hentesh)_King__Darian_Diachok__Dan_King__Natalka_(Mason)_Gawdiak__Ihor_Gawdiak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March TWG NEWS for event announcement and April TWG NEWS, page 4,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61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TWG_Photo_1987_No_340__Mar_18__St_Sophia_Religious_Association__Policy_Advisor_US_Helsinki_Commission_Orest_Deychakiwsky__Ambassador_to_Soviet_Union_Jack_Matlock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April TWG NEWS, page 11,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9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TWG_Photo_1987_No_360__Apr_10__CBS_TV_WUSA_Ch9__Sobibor_Film_Protest__Larissa_Fontana__TWG_President_Daria_Stec__NN__Marta_Pereyma__Rev_Joseph_Denischuk__Judge_Gordon_Malick__Valentina_Limonczenko__Professor_Petro_Odarchenko__Anthony_Luck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April TWG NEWS, page1, and May TWG NEWS, page 9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3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TWG_Photo_1987_No_390__Oct_21__National_Press_Club__Interpreter_George_Sajewych__Former_Political_Prisoner_Danylo_Shumuk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October TWG NEWS for event announcement, and November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9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2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48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TWG_Photo_1987_No_396__Apr_8__St_Sophia_Religious_Association__Head_of_President's_Initiative_on_Soviet_American_Exchanges_Amb_Stephen_Rhinesmith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1987 March and April TWG NEWS for event announcement, and May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5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TWG_Photo_1987_No_397__Apr_8__St_Sophia_Religious_Association__Soviet_American_Exchanges__USIA_Marta_Pereyma__Historian_Zenon_Kohut__Deputy_to_the_Head_of_President's_Inititiative_on_Soviet_American_Exchanges_Greg_Guroff__George_Masiuk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March and April TWG NEWS for event announcement, and May TWG NEWS, page 1,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39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TWG_Photo_1987_No_421_Apr__21__PEPCO_Auditorium__Chornobyl_Symposium__Department_of_Commerce_Office_of_Technology_and_Policy_Analysis_Nuclear_Engineer_George_Kuzmych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1987 April TWG NEWS for event announcement, and May TWG NEWS, page 10,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57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TWG_Photo_1987_No_422_Apr_21_PEPCO_Auditorium_Chornobyl_Symposium_Physicist_Swarthmore_College_Professor_Olexa_Bilaniuk_Historian_and_Chornobyl_Researcher_David_Marples_Bone_Marrow_Transplant_Specialist_Robert_Taylor_Commerce_Department_George_Kuzmych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April TWG NEWS for event announcement, and May TWG NEWS, page 10,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22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78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TWG_Photo_1987_No_620__Aug_22__Pool_Party__Jean_(Ivan)_Lehkyj__Darian_Diachok__Oksana_Lehkyj__Adrian Kerod__TWG_President_Daria_Stec__Walter_Pechenuk_NN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July-August TWG NEWS, page 10, for event announcement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TWG_Photo_1987_No_611__Aug_1_2__Willards_MD__Tabir__Larysa_Kurylas__Julia_Tereshchuk_Romaniuk__Oleh_Hudyma__Marta&amp;Andrew_Mostovych__Orest_Deychakiwsky_kids_Hanna__Natalie__and__Jesse_Deychakiwsky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1987 July-August TWG NEWS, page 10, for event announcement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29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TWG_Photo_1987_No_612__Aug_1_2__Willards_MD__Tabir_by_Ocean__In_Front_Marta&amp;Andrew_Mostovych_In_Back_Andrij_Pryshlak_Lydia_Sushko_NN_Oleh_Hudyma_Michael_Hoobchaak_Oksana_Hoobchaak_Larysa_Kurylas_Isha_Pryshlak_Julia_Tereshchuk_Romaniuk_Lesia_Kopka_NN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July-August TWG NEWS, page 10,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6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TWG_Photo_1987_No_101__Sep_25__Board_of_Directors__Auditing_Committee_Jurij_Dobczansky__TWG_President_Daria_Stec__TWG_Treasurer_Julia_Tereshchuk_Romaniuk__TWG_VP_Ross_Chomiak__TWG_PR_Lydia_Chopivsky__TWG_First_President_Natalie_Sluzar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See 1987 July-August TWG NEWS, page 3, and September TWG NEWS, page 1, for Meeting Announcement and October TWG NEWS for Meeting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TWG_Photo_1987_No_102__Sep_25__Annual_mtg__George_Hnatiw__Julia_Tereshchuk_Romaniuk__Halyna_Breslawec__TWG_President_Daria_Stec__Darian_Diachok__Ross_Chomiak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See 1987 July-August TWG NEWS, page 3, and September TWG NEWS, page 1, for Meeting Announcement and October TWG NEWS for Meeting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0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TWG_Photo_1987_No_103__Sep_25__Annual_mtg__Voting__Viktor_Maykowsky__Julia_Tereshchuk_Romaniuk__Ross_Chomiak__Bohdan_Dombchewskyj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1987 July-August TWG NEWS, page 3, and September TWG NEWS, page 1, for Meeting Announcement and October TWG NEWS for Meeting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3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58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TWG_Photo_1987_No_211_Oct__10__Leadership_Conference__Senior_Writer_for_Toronto_Globe_and_Mail_Victor_Malarek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September TWG NEWS, page 1, for event announcement and November TWG NEWS, pages 4, 5,12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5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TWG_Photo_1987_No_222__Oct_10__Leadership_Conference__Assistant_to_Amb_Schifter_Katia_Chumachenko__Luncheon_Speaker_Assisstant_Secretary_of_State_for_Human_Rights_Amb_Richard_Schifter__TWG_President_Daria_Stec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October TWG News, page 1, for event announcement and November TWG NEWS, page 5,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6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TWG_Photo_1987_No_231__Oct_10__Leadership_Conference__TWG_UABA_Gala__UABA_Scholarship_Committee_Chairman_Attorney_Ivan_Shandor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6D032-D4FB-AA4F-BC75-5914200CF0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79D6-FAF0-5048-9C1E-01925B56C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1AA3-D291-1C43-8E1A-8AE64A94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65AB-70DE-9B48-BA62-B4709B0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A4E6-7EFD-9446-846D-5934175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103F-8DCC-9644-8B6E-FD26726E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1271-1AC5-E447-A69E-49EB7FD5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D5DA-AEEA-5345-B875-848962AD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B318-27A0-8E41-8B4A-F9DB85D4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BCEC-D5EE-AA40-BDFB-734C58B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4D9E-439A-C640-9527-27DF26F1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22F9A-3DE2-DB43-97DE-4DC23978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37FB1-8773-E942-971D-75E7A109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A77F1-70C6-0441-8B79-AF7C25FC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7ABF-C56F-394F-9257-143A0473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E7ED-921F-CA4E-BF1F-B9DFDF4A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CCFC-AC68-9443-8658-BC4B0D96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23A5-18DD-A94B-B671-343D274E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55F9-B83D-BE42-87D6-240FB9C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C4CA-9E7E-A242-9F53-1205A85F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3A62-5AE9-4E4F-B7BB-57598D81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CE03-17EA-CE41-AC52-904181AB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E919-FE61-4F45-92CB-5062BDFF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6772-EA51-4A4A-A201-FEC00B3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EA1E-BDCA-E14C-8347-2F59686F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1237-D33A-C04A-8370-2DAFF276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28FD-0778-2D4C-838C-2846E275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F4B7-9654-9A44-8595-D0D316573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A528-5E6C-B549-9113-008E9E9A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C54E4-AC67-1242-A699-B0731DFF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7D3C-FF0C-1741-99D1-C924B446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D57D-31D5-9D4C-825D-A0DB1994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AE7-3779-454B-9904-61340E2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57F68-47EA-2D44-A019-EEBD83FD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E64B-B1A1-6A40-800F-A1393FE02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471FC-8027-4448-B95E-A030C6D2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8D558-D338-6142-A97A-5462614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FEC0A-44EF-8647-A522-FFC2A89B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DCCD-0A78-DB41-A14F-7584EAE4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5352D-CECD-054C-BBD6-643C5BB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56C1-C62D-1C42-AEE7-54B36F30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12A88-933D-A041-AECD-8B8A06B3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869DF-EB26-1349-9597-3B4DBE6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6F51-A21A-8549-8FA0-1B0FD3ED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1D131-F840-4F4E-BF3F-A6122C85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D51F1-9316-2040-95FD-4BAB8C65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8ADFC-1714-2C4B-9FBE-DB1348C5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A9A9-10C9-834C-9F8B-F599E9D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CE36-69E3-074D-902E-9939A9EC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33AE-79A0-5D48-9CB5-5FF4A272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9535-AF76-7247-AF1D-05A2E1C2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08CD-45FB-B448-A066-C70CD24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C3816-35F2-3544-8966-02C44D1B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E5BF-468E-A340-9BB3-B4C5094A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42F7A-E804-674E-AB20-1AF34AF78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FE230-FD98-F544-B2CC-4097D227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A163-09F6-C048-B6E6-E050640A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AA52F-9088-8E49-B732-9757C82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FD4C-2735-C148-8574-61791999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1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0E5D7-425A-CF4D-8F8F-F73F4680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6529-CD59-3E4B-850D-D4C0DCB3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8B19-1FCD-1C4C-B4FD-C7AA0F613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6D58-39AD-5046-B2F3-C74AFD087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78279-79C8-1945-848C-3F3BF72E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6E7-6374-FE44-8091-96B2C1474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Photos 1987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9527-3DEC-E547-85F1-FE5F6CAB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6801"/>
            <a:ext cx="9144000" cy="518400"/>
          </a:xfrm>
        </p:spPr>
        <p:txBody>
          <a:bodyPr/>
          <a:lstStyle/>
          <a:p>
            <a:r>
              <a:rPr lang="en-US" dirty="0"/>
              <a:t>Created October 24, 2020</a:t>
            </a:r>
          </a:p>
        </p:txBody>
      </p:sp>
    </p:spTree>
    <p:extLst>
      <p:ext uri="{BB962C8B-B14F-4D97-AF65-F5344CB8AC3E}">
        <p14:creationId xmlns:p14="http://schemas.microsoft.com/office/powerpoint/2010/main" val="14410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2DA7E27-DBCB-6E41-91EE-AD65C444D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1D1C-2DC6-894B-B43F-3966625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4000"/>
            <a:ext cx="10515600" cy="18161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230 TWG Leadership Conference </a:t>
            </a:r>
            <a:br>
              <a:rPr lang="en-US" sz="3600" b="1" dirty="0"/>
            </a:br>
            <a:r>
              <a:rPr lang="en-US" sz="3600" b="1" dirty="0"/>
              <a:t>TWG-UABA Gala </a:t>
            </a:r>
            <a:br>
              <a:rPr lang="en-US" sz="3600" b="1" dirty="0"/>
            </a:br>
            <a:r>
              <a:rPr lang="en-US" sz="3600" b="1" dirty="0"/>
              <a:t>October 10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58F3-18B4-F74A-9F14-A5776765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sz="2200" dirty="0"/>
              <a:t>Ivan Shandor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0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3FEACF0D-E974-4E49-B0C7-61DE7C038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1D1C-2DC6-894B-B43F-3966625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50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1987 240 TWG Leadership Conference </a:t>
            </a:r>
            <a:br>
              <a:rPr lang="en-US" sz="3600" b="1" dirty="0"/>
            </a:br>
            <a:r>
              <a:rPr lang="en-US" sz="3600" b="1" dirty="0"/>
              <a:t>Panel Discussion: How Non-Ukrainians See Ukrainians </a:t>
            </a:r>
            <a:br>
              <a:rPr lang="en-US" sz="3600" b="1" dirty="0"/>
            </a:br>
            <a:r>
              <a:rPr lang="en-US" sz="3600" b="1" dirty="0"/>
              <a:t>October 10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58F3-18B4-F74A-9F14-A5776765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sz="2200" dirty="0"/>
              <a:t>Orest Jejna</a:t>
            </a:r>
          </a:p>
          <a:p>
            <a:r>
              <a:rPr lang="en-US" sz="2000" dirty="0"/>
              <a:t>Patience Huntwork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9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indoor, person, cabinet, person&#10;&#10;Description automatically generated">
            <a:extLst>
              <a:ext uri="{FF2B5EF4-FFF2-40B4-BE49-F238E27FC236}">
                <a16:creationId xmlns:a16="http://schemas.microsoft.com/office/drawing/2014/main" id="{78FCE923-2F72-8240-AB00-675C9EF86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AAFCB8F4-39EE-4049-8611-284B00ED8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92" b="16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C6B2C-C157-F745-8D74-DEBC498D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8800"/>
            <a:ext cx="10515600" cy="23544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295 TWG Leadership Conference </a:t>
            </a:r>
            <a:br>
              <a:rPr lang="en-US" sz="3600" b="1" dirty="0"/>
            </a:br>
            <a:r>
              <a:rPr lang="en-US" sz="3600" b="1" dirty="0"/>
              <a:t>Exhibitions </a:t>
            </a:r>
            <a:br>
              <a:rPr lang="en-US" sz="3600" b="1" dirty="0"/>
            </a:br>
            <a:r>
              <a:rPr lang="en-US" sz="3600" b="1" dirty="0"/>
              <a:t>October 10-11 Photographs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9CA5D-F9FB-794B-AFD0-5DA070C9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Roxolana Armstrong</a:t>
            </a:r>
          </a:p>
        </p:txBody>
      </p:sp>
    </p:spTree>
    <p:extLst>
      <p:ext uri="{BB962C8B-B14F-4D97-AF65-F5344CB8AC3E}">
        <p14:creationId xmlns:p14="http://schemas.microsoft.com/office/powerpoint/2010/main" val="66942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EEC620A9-0EFB-2B40-A044-9130653C9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000"/>
            <a:ext cx="10515600" cy="13536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300 TWG Events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99063"/>
            <a:ext cx="12192000" cy="36977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800" b="1" dirty="0"/>
              <a:t>Chornobyl Fundraiser: </a:t>
            </a:r>
            <a:r>
              <a:rPr lang="en-US" sz="8800" dirty="0"/>
              <a:t>Daria Telizyn</a:t>
            </a:r>
          </a:p>
          <a:p>
            <a:pPr algn="l"/>
            <a:r>
              <a:rPr lang="en-US" sz="8800" b="1" dirty="0"/>
              <a:t>Recent Travels in Ukraine: </a:t>
            </a:r>
            <a:r>
              <a:rPr lang="en-US" sz="8800" dirty="0"/>
              <a:t>Michael Edwards</a:t>
            </a:r>
          </a:p>
          <a:p>
            <a:pPr algn="l"/>
            <a:r>
              <a:rPr lang="en-US" sz="8800" b="1" dirty="0"/>
              <a:t>Mixed Marriage Discussion: </a:t>
            </a:r>
            <a:r>
              <a:rPr lang="en-US" sz="8800" dirty="0"/>
              <a:t>Myrtle (Pereira) Diachok, Daria (Hentesh) King, Darian Diachok, Dan King, Natalka (Mason) Gawdiak, Ihor Gawdiak</a:t>
            </a:r>
          </a:p>
          <a:p>
            <a:pPr algn="l"/>
            <a:r>
              <a:rPr lang="en-US" sz="8800" b="1" dirty="0"/>
              <a:t>Matlock speech: </a:t>
            </a:r>
            <a:r>
              <a:rPr lang="en-US" sz="8800" dirty="0"/>
              <a:t>Orest Deychakiwsky, Ambassador Jack Matlock</a:t>
            </a:r>
          </a:p>
          <a:p>
            <a:pPr algn="l"/>
            <a:r>
              <a:rPr lang="en-US" sz="8800" b="1" dirty="0"/>
              <a:t>Sobibor Film Protest: </a:t>
            </a:r>
            <a:r>
              <a:rPr lang="en-US" sz="8800" dirty="0"/>
              <a:t>Larissa Fontana, TWG President Daria Stec, Marta Pereyma, Rev Joseph Denischuk, Judge Gordon Malick, Valentina Limonczenko, Professor Petro Odarchenko, Anthony Luck</a:t>
            </a:r>
          </a:p>
          <a:p>
            <a:pPr algn="l"/>
            <a:r>
              <a:rPr lang="en-US" sz="8800" b="1" dirty="0"/>
              <a:t>Shumuk speech: </a:t>
            </a:r>
            <a:r>
              <a:rPr lang="en-US" sz="8800" dirty="0"/>
              <a:t>George Sajewych, Danylo Shumuk</a:t>
            </a:r>
          </a:p>
          <a:p>
            <a:pPr algn="l"/>
            <a:r>
              <a:rPr lang="en-US" sz="8800" b="1" dirty="0"/>
              <a:t>Soviet-American Exchanges:</a:t>
            </a:r>
          </a:p>
          <a:p>
            <a:pPr algn="l"/>
            <a:r>
              <a:rPr lang="en-US" sz="8800" dirty="0"/>
              <a:t>	 Amb. Stephen Rhinesmith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800" dirty="0"/>
              <a:t>	 Marta Pereyma, Zenon Kohut, Greg Guroff, George Masiuk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88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	</a:t>
            </a:r>
          </a:p>
          <a:p>
            <a:pPr algn="l"/>
            <a:endParaRPr lang="en-US" sz="20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028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in front of a piano&#10;&#10;Description automatically generated">
            <a:extLst>
              <a:ext uri="{FF2B5EF4-FFF2-40B4-BE49-F238E27FC236}">
                <a16:creationId xmlns:a16="http://schemas.microsoft.com/office/drawing/2014/main" id="{86A6584E-6AD4-464F-A771-755AB1262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1" b="163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0000"/>
            <a:ext cx="10515600" cy="22032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100 TWG Annual Meeting </a:t>
            </a:r>
            <a:br>
              <a:rPr lang="en-US" sz="3600" b="1" dirty="0"/>
            </a:br>
            <a:r>
              <a:rPr lang="en-US" sz="3600" b="1" dirty="0"/>
              <a:t>Washington Marriott Hotel </a:t>
            </a:r>
            <a:br>
              <a:rPr lang="en-US" sz="3600" b="1" dirty="0"/>
            </a:br>
            <a:r>
              <a:rPr lang="en-US" sz="3600" b="1" dirty="0"/>
              <a:t>September 25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808800"/>
            <a:ext cx="12192000" cy="2995201"/>
          </a:xfrm>
        </p:spPr>
        <p:txBody>
          <a:bodyPr>
            <a:normAutofit fontScale="775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See 1987 May TWG News for coverage of the April 10 TWG semi-annual meeting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See 1987 July-August TWG NEWS, page 3, and September TWG NEWS, page 1, for Annual Meeting Announcement and October TWG NEWS for Annual Meeting coverage.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Elected to the Board: Daria Stec – President; R.L. Chomiak – Vice President; Helen Chaikovsky - Secretary; Julia Tereshchuk – Treasurer; Mark Bilowus – Events Director; Lydia Chopivsky - Public Relations; Andrew Rylyk – Membership Director; Marta Pereyma - Special Projects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Auditing Committee: Jurij Dobczansky, Larissa Fontana, Natalie Sluzar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Nominating Committee: Adrian Kerod, Anna Worobij, Christine Zinjuk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Others in photos: Viktor Maykowsky, Bohdan Dombchewskyj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CAC2C83-4A20-6441-83D8-B7E1CFEAA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09" y="643466"/>
            <a:ext cx="447078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F223310-0D7A-FC48-8B85-E09040C3A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a room&#10;&#10;Description automatically generated">
            <a:extLst>
              <a:ext uri="{FF2B5EF4-FFF2-40B4-BE49-F238E27FC236}">
                <a16:creationId xmlns:a16="http://schemas.microsoft.com/office/drawing/2014/main" id="{DA7C9F36-725D-F947-A6E7-5D8E29886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508366D-5D4C-E743-ACB3-BF4E7ACEF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26" b="33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7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in a room&#10;&#10;Description automatically generated">
            <a:extLst>
              <a:ext uri="{FF2B5EF4-FFF2-40B4-BE49-F238E27FC236}">
                <a16:creationId xmlns:a16="http://schemas.microsoft.com/office/drawing/2014/main" id="{A5500A1A-C8E8-B54E-A0EF-02BF9136E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39" b="9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2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0000"/>
            <a:ext cx="10515600" cy="19584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395 TWG Event </a:t>
            </a:r>
            <a:br>
              <a:rPr lang="en-US" sz="3600" b="1" dirty="0"/>
            </a:br>
            <a:r>
              <a:rPr lang="en-US" sz="3600" b="1" dirty="0"/>
              <a:t>St Sophia Religious Association </a:t>
            </a:r>
            <a:br>
              <a:rPr lang="en-US" sz="3600" b="1" dirty="0"/>
            </a:br>
            <a:r>
              <a:rPr lang="en-US" sz="3600" b="1" dirty="0"/>
              <a:t>Soviet-American Exchanges April 8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Amb. Stephen Rhinesmith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Marta Pereyma, Zenon Kohut, Greg Guroff, George Masiuk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front of a curtain&#10;&#10;Description automatically generated">
            <a:extLst>
              <a:ext uri="{FF2B5EF4-FFF2-40B4-BE49-F238E27FC236}">
                <a16:creationId xmlns:a16="http://schemas.microsoft.com/office/drawing/2014/main" id="{63D0F54E-13CF-A749-AD39-93335DA7E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75AB02D0-888F-8A45-9E82-84D938E8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1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918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400 TWG Co-sponsored Event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Chornobyl Symposium</a:t>
            </a:r>
          </a:p>
        </p:txBody>
      </p:sp>
    </p:spTree>
    <p:extLst>
      <p:ext uri="{BB962C8B-B14F-4D97-AF65-F5344CB8AC3E}">
        <p14:creationId xmlns:p14="http://schemas.microsoft.com/office/powerpoint/2010/main" val="636398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961462"/>
          </a:xfrm>
        </p:spPr>
        <p:txBody>
          <a:bodyPr>
            <a:normAutofit/>
          </a:bodyPr>
          <a:lstStyle/>
          <a:p>
            <a:r>
              <a:rPr lang="en-US" sz="3600" b="1" dirty="0"/>
              <a:t>1987 420 TWG Chornobyl Symposium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George Kuzmych</a:t>
            </a:r>
          </a:p>
          <a:p>
            <a:pPr algn="l"/>
            <a:r>
              <a:rPr lang="en-US" sz="2200" dirty="0"/>
              <a:t>Olexa Bilaniuk, David Marples, Robert Taylor, George Kuzmych</a:t>
            </a:r>
          </a:p>
        </p:txBody>
      </p:sp>
    </p:spTree>
    <p:extLst>
      <p:ext uri="{BB962C8B-B14F-4D97-AF65-F5344CB8AC3E}">
        <p14:creationId xmlns:p14="http://schemas.microsoft.com/office/powerpoint/2010/main" val="214357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F87EB56-DA31-C84A-8239-2FC001898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2" b="129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13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6D125283-1608-214A-A836-90DA0F2A2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front of a curtain&#10;&#10;Description automatically generated">
            <a:extLst>
              <a:ext uri="{FF2B5EF4-FFF2-40B4-BE49-F238E27FC236}">
                <a16:creationId xmlns:a16="http://schemas.microsoft.com/office/drawing/2014/main" id="{1F6D0D2A-D921-E44A-A3E1-EC713AFF7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57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9614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600 TWG Social Events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Pool Party: </a:t>
            </a:r>
            <a:r>
              <a:rPr lang="en-US" sz="2200" dirty="0"/>
              <a:t>Jean (Ivan) Lehkyj, Darian Diachok, Oksana Lehkyj, Adrian Kerod, Daria Stec, Walter Pechenuk</a:t>
            </a:r>
          </a:p>
          <a:p>
            <a:pPr algn="l"/>
            <a:r>
              <a:rPr lang="en-US" sz="2200" b="1" dirty="0"/>
              <a:t>TWG Tabir</a:t>
            </a:r>
          </a:p>
        </p:txBody>
      </p:sp>
    </p:spTree>
    <p:extLst>
      <p:ext uri="{BB962C8B-B14F-4D97-AF65-F5344CB8AC3E}">
        <p14:creationId xmlns:p14="http://schemas.microsoft.com/office/powerpoint/2010/main" val="2173512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D4CEC90-2837-A44C-93DB-C58215F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2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310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610 TWG Tabir 1987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171337"/>
          </a:xfrm>
        </p:spPr>
        <p:txBody>
          <a:bodyPr>
            <a:normAutofit fontScale="925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TWG Tabir 1: Larysa Kurylas, Julia Tereshchuk Romaniuk, Oleh Hudyma, Marta Mostovych, Andrew Mostovych, Orest Deychakiwsky; kids: Hanna Deychakiwsky, Natalie Deychakiwsky, and Jesse Deychakiwsky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TWG Tabir 2: Marta Mostovych,  Andrew Mostovych, Andrij Pryshlak, Lydia Sushko, Oleh Hudyma, Michael Hoobchaak, Oksana Hoobchaak, Larysa Kurylas, Isha Pryshlak, Julia Tereshchuk Romaniuk, Lesia Kopka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02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C1DF1649-B95E-2B47-88FE-A5EA09853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on a beach posing for the camera&#10;&#10;Description automatically generated">
            <a:extLst>
              <a:ext uri="{FF2B5EF4-FFF2-40B4-BE49-F238E27FC236}">
                <a16:creationId xmlns:a16="http://schemas.microsoft.com/office/drawing/2014/main" id="{F8B84BD9-2816-F64A-A2D4-0A948E765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3F172F11-3D29-CC4F-9613-35146CB57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2" b="67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cutting a cake&#10;&#10;Description automatically generated">
            <a:extLst>
              <a:ext uri="{FF2B5EF4-FFF2-40B4-BE49-F238E27FC236}">
                <a16:creationId xmlns:a16="http://schemas.microsoft.com/office/drawing/2014/main" id="{3FFC60A0-F093-444B-AAEF-3DAB82553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6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8800"/>
            <a:ext cx="10515600" cy="22176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200 TWG Leadership Conference </a:t>
            </a:r>
            <a:br>
              <a:rPr lang="en-US" sz="3600" b="1" dirty="0"/>
            </a:br>
            <a:r>
              <a:rPr lang="en-US" sz="3600" b="1" dirty="0"/>
              <a:t>Mayflower Hotel </a:t>
            </a:r>
            <a:br>
              <a:rPr lang="en-US" sz="3600" b="1" dirty="0"/>
            </a:br>
            <a:r>
              <a:rPr lang="en-US" sz="3600" b="1" dirty="0"/>
              <a:t>October 9-11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" y="4651200"/>
            <a:ext cx="12141600" cy="2109599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See Leadership Conference Announcement in 1987 May TWG NEWS</a:t>
            </a:r>
          </a:p>
          <a:p>
            <a:pPr algn="l"/>
            <a:r>
              <a:rPr lang="en-US" sz="2200" dirty="0"/>
              <a:t>See Leadership Conference Planning in 1987 June, July-August, September, and October TWG NEWS</a:t>
            </a:r>
          </a:p>
          <a:p>
            <a:pPr algn="l"/>
            <a:r>
              <a:rPr lang="en-US" sz="2200" dirty="0"/>
              <a:t>See TWG_1987_Leadership_Conference_Booklet for Conference Program and Speaker Biographies</a:t>
            </a:r>
          </a:p>
          <a:p>
            <a:pPr algn="l"/>
            <a:r>
              <a:rPr lang="en-US" sz="2200" dirty="0"/>
              <a:t>See 1987 November TWG NEWS for Leadership Conference Coverage</a:t>
            </a:r>
          </a:p>
          <a:p>
            <a:pPr algn="l"/>
            <a:r>
              <a:rPr lang="en-US" sz="2200" dirty="0"/>
              <a:t>See TWG Leadership Conference coverage by The Ukrainian Weekly: The_Ukrainian_Weekly_1987-42</a:t>
            </a:r>
          </a:p>
        </p:txBody>
      </p:sp>
    </p:spTree>
    <p:extLst>
      <p:ext uri="{BB962C8B-B14F-4D97-AF65-F5344CB8AC3E}">
        <p14:creationId xmlns:p14="http://schemas.microsoft.com/office/powerpoint/2010/main" val="374161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30400"/>
            <a:ext cx="10515600" cy="23688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1987 210 TWG Leadership Conference </a:t>
            </a:r>
            <a:br>
              <a:rPr lang="en-US" sz="3600" b="1" dirty="0"/>
            </a:br>
            <a:r>
              <a:rPr lang="en-US" sz="3600" b="1" dirty="0"/>
              <a:t>Opening Address </a:t>
            </a:r>
            <a:br>
              <a:rPr lang="en-US" sz="3600" b="1" dirty="0"/>
            </a:br>
            <a:r>
              <a:rPr lang="en-US" sz="3600" b="1" dirty="0"/>
              <a:t>October 10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Victor Malarek</a:t>
            </a:r>
          </a:p>
        </p:txBody>
      </p:sp>
    </p:spTree>
    <p:extLst>
      <p:ext uri="{BB962C8B-B14F-4D97-AF65-F5344CB8AC3E}">
        <p14:creationId xmlns:p14="http://schemas.microsoft.com/office/powerpoint/2010/main" val="235236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piano&#10;&#10;Description automatically generated">
            <a:extLst>
              <a:ext uri="{FF2B5EF4-FFF2-40B4-BE49-F238E27FC236}">
                <a16:creationId xmlns:a16="http://schemas.microsoft.com/office/drawing/2014/main" id="{0AEEED00-3A4E-4C4A-B491-857FAE873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5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1D1C-2DC6-894B-B43F-3966625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50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1987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10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58F3-18B4-F74A-9F14-A5776765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sz="2200" dirty="0"/>
              <a:t>Katia Chumachenko</a:t>
            </a:r>
          </a:p>
          <a:p>
            <a:r>
              <a:rPr lang="en-US" sz="2200" dirty="0"/>
              <a:t>Amb. Richard Schifter</a:t>
            </a:r>
          </a:p>
          <a:p>
            <a:r>
              <a:rPr lang="en-US" sz="2200" dirty="0"/>
              <a:t>Daria Stec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6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2114</Words>
  <Application>Microsoft Macintosh PowerPoint</Application>
  <PresentationFormat>Widescreen</PresentationFormat>
  <Paragraphs>179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TWG Photos 1987</vt:lpstr>
      <vt:lpstr>1987 100 TWG Annual Meeting  Washington Marriott Hotel  September 25 Photographs</vt:lpstr>
      <vt:lpstr>PowerPoint Presentation</vt:lpstr>
      <vt:lpstr>PowerPoint Presentation</vt:lpstr>
      <vt:lpstr>PowerPoint Presentation</vt:lpstr>
      <vt:lpstr>1987 200 TWG Leadership Conference  Mayflower Hotel  October 9-11 Photographs</vt:lpstr>
      <vt:lpstr>1987 210 TWG Leadership Conference  Opening Address  October 10 Photographs</vt:lpstr>
      <vt:lpstr>PowerPoint Presentation</vt:lpstr>
      <vt:lpstr>1987 220 TWG Leadership Conference  Luncheon  October 10 Photographs</vt:lpstr>
      <vt:lpstr>PowerPoint Presentation</vt:lpstr>
      <vt:lpstr>1987 230 TWG Leadership Conference  TWG-UABA Gala  October 10 Photographs</vt:lpstr>
      <vt:lpstr>PowerPoint Presentation</vt:lpstr>
      <vt:lpstr>1987 240 TWG Leadership Conference  Panel Discussion: How Non-Ukrainians See Ukrainians  October 10 Photographs</vt:lpstr>
      <vt:lpstr>PowerPoint Presentation</vt:lpstr>
      <vt:lpstr>PowerPoint Presentation</vt:lpstr>
      <vt:lpstr>1987 295 TWG Leadership Conference  Exhibitions  October 10-11 Photographs</vt:lpstr>
      <vt:lpstr>PowerPoint Presentation</vt:lpstr>
      <vt:lpstr>1987 300 TWG Events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1987 395 TWG Event  St Sophia Religious Association  Soviet-American Exchanges April 8 Photographs</vt:lpstr>
      <vt:lpstr>PowerPoint Presentation</vt:lpstr>
      <vt:lpstr>PowerPoint Presentation</vt:lpstr>
      <vt:lpstr>1987 400 TWG Co-sponsored Event Photographs</vt:lpstr>
      <vt:lpstr>1987 420 TWG Chornobyl Symposium Photographs</vt:lpstr>
      <vt:lpstr>PowerPoint Presentation</vt:lpstr>
      <vt:lpstr>PowerPoint Presentation</vt:lpstr>
      <vt:lpstr>1987 600 TWG Social Events Photographs</vt:lpstr>
      <vt:lpstr>PowerPoint Presentation</vt:lpstr>
      <vt:lpstr>1987 610 TWG Tabir 1987 Photographs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Photos 1987</dc:title>
  <dc:creator>George Masiuk</dc:creator>
  <cp:lastModifiedBy>George Masiuk</cp:lastModifiedBy>
  <cp:revision>33</cp:revision>
  <dcterms:created xsi:type="dcterms:W3CDTF">2020-08-25T00:56:33Z</dcterms:created>
  <dcterms:modified xsi:type="dcterms:W3CDTF">2020-10-24T17:12:24Z</dcterms:modified>
</cp:coreProperties>
</file>