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86" r:id="rId3"/>
    <p:sldId id="288" r:id="rId4"/>
    <p:sldId id="289" r:id="rId5"/>
    <p:sldId id="269" r:id="rId6"/>
    <p:sldId id="290" r:id="rId7"/>
    <p:sldId id="291" r:id="rId8"/>
    <p:sldId id="292" r:id="rId9"/>
    <p:sldId id="302" r:id="rId10"/>
    <p:sldId id="271" r:id="rId11"/>
    <p:sldId id="293" r:id="rId12"/>
    <p:sldId id="294" r:id="rId13"/>
    <p:sldId id="295" r:id="rId14"/>
    <p:sldId id="287" r:id="rId15"/>
    <p:sldId id="296" r:id="rId16"/>
    <p:sldId id="297" r:id="rId17"/>
    <p:sldId id="298" r:id="rId18"/>
    <p:sldId id="280" r:id="rId19"/>
    <p:sldId id="282" r:id="rId20"/>
    <p:sldId id="299" r:id="rId21"/>
    <p:sldId id="300" r:id="rId22"/>
    <p:sldId id="301" r:id="rId23"/>
    <p:sldId id="283" r:id="rId24"/>
    <p:sldId id="284" r:id="rId25"/>
    <p:sldId id="28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81"/>
    <p:restoredTop sz="91481"/>
  </p:normalViewPr>
  <p:slideViewPr>
    <p:cSldViewPr snapToGrid="0" snapToObjects="1" showGuides="1">
      <p:cViewPr varScale="1">
        <p:scale>
          <a:sx n="185" d="100"/>
          <a:sy n="185" d="100"/>
        </p:scale>
        <p:origin x="1776" y="18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C57016-A0C0-D143-8AA0-3C231FDF4775}" type="datetimeFigureOut">
              <a:rPr lang="en-US" smtClean="0"/>
              <a:t>10/24/20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E6D032-D4FB-AA4F-BC75-5914200CF0F7}" type="slidenum">
              <a:rPr lang="en-US" smtClean="0"/>
              <a:t>‹#›</a:t>
            </a:fld>
            <a:endParaRPr lang="en-US" dirty="0"/>
          </a:p>
        </p:txBody>
      </p:sp>
    </p:spTree>
    <p:extLst>
      <p:ext uri="{BB962C8B-B14F-4D97-AF65-F5344CB8AC3E}">
        <p14:creationId xmlns:p14="http://schemas.microsoft.com/office/powerpoint/2010/main" val="2804316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E6D032-D4FB-AA4F-BC75-5914200CF0F7}" type="slidenum">
              <a:rPr lang="en-US" smtClean="0"/>
              <a:t>2</a:t>
            </a:fld>
            <a:endParaRPr lang="en-US" dirty="0"/>
          </a:p>
        </p:txBody>
      </p:sp>
    </p:spTree>
    <p:extLst>
      <p:ext uri="{BB962C8B-B14F-4D97-AF65-F5344CB8AC3E}">
        <p14:creationId xmlns:p14="http://schemas.microsoft.com/office/powerpoint/2010/main" val="2228606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TWG_Photo_1988_No_330__Aug_24__St_Sophia_Religious_Association__TWG_Forum__Ukrainian_Polish_Ties__Khrystyna_Mokry__Marta_Pereyma__Jagellonian_University_Professor_Wolodymyr_Mokry__TWG_President_Daria_Stec__Ross_Chomiak</a:t>
            </a:r>
          </a:p>
          <a:p>
            <a:pPr algn="ctr"/>
            <a:endParaRPr lang="en-US" dirty="0"/>
          </a:p>
          <a:p>
            <a:pPr algn="ctr"/>
            <a:endParaRPr lang="en-US" dirty="0"/>
          </a:p>
          <a:p>
            <a:pPr algn="ctr"/>
            <a:r>
              <a:rPr lang="en-US" dirty="0"/>
              <a:t>See related article in 1988 August TWG NEWS, page 3, and event announcement in calendar of events and September TWG NEWS, page 4, for event coverage</a:t>
            </a:r>
          </a:p>
        </p:txBody>
      </p:sp>
      <p:sp>
        <p:nvSpPr>
          <p:cNvPr id="4" name="Slide Number Placeholder 3"/>
          <p:cNvSpPr>
            <a:spLocks noGrp="1"/>
          </p:cNvSpPr>
          <p:nvPr>
            <p:ph type="sldNum" sz="quarter" idx="5"/>
          </p:nvPr>
        </p:nvSpPr>
        <p:spPr/>
        <p:txBody>
          <a:bodyPr/>
          <a:lstStyle/>
          <a:p>
            <a:fld id="{31E6D032-D4FB-AA4F-BC75-5914200CF0F7}" type="slidenum">
              <a:rPr lang="en-US" smtClean="0"/>
              <a:t>12</a:t>
            </a:fld>
            <a:endParaRPr lang="en-US" dirty="0"/>
          </a:p>
        </p:txBody>
      </p:sp>
    </p:spTree>
    <p:extLst>
      <p:ext uri="{BB962C8B-B14F-4D97-AF65-F5344CB8AC3E}">
        <p14:creationId xmlns:p14="http://schemas.microsoft.com/office/powerpoint/2010/main" val="567122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TWG_Photo_1988_No_340__Nov_11__St_Sophia_Religious_Association__1987_Fellowship_Award_Recipient_Adrian_Karmazyn__Fellowship_Project_Director_Andrew_Mostovych__1987_Fellowship_Award_Recipient_Peter_Melnycky</a:t>
            </a:r>
          </a:p>
          <a:p>
            <a:pPr algn="ctr"/>
            <a:endParaRPr lang="en-US" dirty="0"/>
          </a:p>
          <a:p>
            <a:pPr algn="ctr"/>
            <a:endParaRPr lang="en-US" dirty="0"/>
          </a:p>
          <a:p>
            <a:pPr algn="ctr"/>
            <a:r>
              <a:rPr lang="en-US" dirty="0"/>
              <a:t>See 1988 October TWG NEWS, page 1, for event announcement and November TWG NEWS, page 1, for event coverage</a:t>
            </a:r>
          </a:p>
        </p:txBody>
      </p:sp>
      <p:sp>
        <p:nvSpPr>
          <p:cNvPr id="4" name="Slide Number Placeholder 3"/>
          <p:cNvSpPr>
            <a:spLocks noGrp="1"/>
          </p:cNvSpPr>
          <p:nvPr>
            <p:ph type="sldNum" sz="quarter" idx="5"/>
          </p:nvPr>
        </p:nvSpPr>
        <p:spPr/>
        <p:txBody>
          <a:bodyPr/>
          <a:lstStyle/>
          <a:p>
            <a:fld id="{31E6D032-D4FB-AA4F-BC75-5914200CF0F7}" type="slidenum">
              <a:rPr lang="en-US" smtClean="0"/>
              <a:t>13</a:t>
            </a:fld>
            <a:endParaRPr lang="en-US" dirty="0"/>
          </a:p>
        </p:txBody>
      </p:sp>
    </p:spTree>
    <p:extLst>
      <p:ext uri="{BB962C8B-B14F-4D97-AF65-F5344CB8AC3E}">
        <p14:creationId xmlns:p14="http://schemas.microsoft.com/office/powerpoint/2010/main" val="909292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TWG_Photo_1988_No_311__Feb_9__Arlington_Hyatt__Reception_for_Virsky_Dancers__Yaro_Bihun__Natalie_Sluzar</a:t>
            </a:r>
          </a:p>
          <a:p>
            <a:pPr algn="ct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See 1988 January TWG NEWS, page 3, and February TWG NEWS for event announcement and March TWG NEWS, page4, for event coverage</a:t>
            </a:r>
          </a:p>
          <a:p>
            <a:pPr algn="ctr"/>
            <a:endParaRPr lang="en-US" dirty="0"/>
          </a:p>
        </p:txBody>
      </p:sp>
      <p:sp>
        <p:nvSpPr>
          <p:cNvPr id="4" name="Slide Number Placeholder 3"/>
          <p:cNvSpPr>
            <a:spLocks noGrp="1"/>
          </p:cNvSpPr>
          <p:nvPr>
            <p:ph type="sldNum" sz="quarter" idx="5"/>
          </p:nvPr>
        </p:nvSpPr>
        <p:spPr/>
        <p:txBody>
          <a:bodyPr/>
          <a:lstStyle/>
          <a:p>
            <a:fld id="{31E6D032-D4FB-AA4F-BC75-5914200CF0F7}" type="slidenum">
              <a:rPr lang="en-US" smtClean="0"/>
              <a:t>15</a:t>
            </a:fld>
            <a:endParaRPr lang="en-US" dirty="0"/>
          </a:p>
        </p:txBody>
      </p:sp>
    </p:spTree>
    <p:extLst>
      <p:ext uri="{BB962C8B-B14F-4D97-AF65-F5344CB8AC3E}">
        <p14:creationId xmlns:p14="http://schemas.microsoft.com/office/powerpoint/2010/main" val="1402782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TWG_Photo_1988_No_312__Feb_9__Arlington_Hyatt__TWG_Reception_for_Virsky_Dancers__2nd_from_L_TWG_Member_Chrystia_Shashkevych_Oryshkevych</a:t>
            </a:r>
          </a:p>
          <a:p>
            <a:pPr algn="ct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See 1988 January TWG NEWS, page 3, and February TWG NEWS for event announcement and March TWG NEWS, page 4, for event coverage</a:t>
            </a:r>
          </a:p>
          <a:p>
            <a:pPr algn="ctr"/>
            <a:endParaRPr lang="en-US" dirty="0"/>
          </a:p>
        </p:txBody>
      </p:sp>
      <p:sp>
        <p:nvSpPr>
          <p:cNvPr id="4" name="Slide Number Placeholder 3"/>
          <p:cNvSpPr>
            <a:spLocks noGrp="1"/>
          </p:cNvSpPr>
          <p:nvPr>
            <p:ph type="sldNum" sz="quarter" idx="5"/>
          </p:nvPr>
        </p:nvSpPr>
        <p:spPr/>
        <p:txBody>
          <a:bodyPr/>
          <a:lstStyle/>
          <a:p>
            <a:fld id="{31E6D032-D4FB-AA4F-BC75-5914200CF0F7}" type="slidenum">
              <a:rPr lang="en-US" smtClean="0"/>
              <a:t>16</a:t>
            </a:fld>
            <a:endParaRPr lang="en-US" dirty="0"/>
          </a:p>
        </p:txBody>
      </p:sp>
    </p:spTree>
    <p:extLst>
      <p:ext uri="{BB962C8B-B14F-4D97-AF65-F5344CB8AC3E}">
        <p14:creationId xmlns:p14="http://schemas.microsoft.com/office/powerpoint/2010/main" val="1254956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TWG_Photo_1988_No_313__Feb_9__Arlington_Hyatt__Virsky_Welcome__TWG_President_Daria_Stec__Marta_Pereyma__Virsky_Dancers'_Director_Myroslav_Vantukh</a:t>
            </a:r>
          </a:p>
          <a:p>
            <a:pPr algn="ct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See 1988 January TWG NEWS, page 3, and February TWG NEWS for event announcement and March TWG NEWS, page 4, for event coverage</a:t>
            </a:r>
          </a:p>
          <a:p>
            <a:pPr algn="ctr"/>
            <a:endParaRPr lang="en-US" dirty="0"/>
          </a:p>
        </p:txBody>
      </p:sp>
      <p:sp>
        <p:nvSpPr>
          <p:cNvPr id="4" name="Slide Number Placeholder 3"/>
          <p:cNvSpPr>
            <a:spLocks noGrp="1"/>
          </p:cNvSpPr>
          <p:nvPr>
            <p:ph type="sldNum" sz="quarter" idx="5"/>
          </p:nvPr>
        </p:nvSpPr>
        <p:spPr/>
        <p:txBody>
          <a:bodyPr/>
          <a:lstStyle/>
          <a:p>
            <a:fld id="{31E6D032-D4FB-AA4F-BC75-5914200CF0F7}" type="slidenum">
              <a:rPr lang="en-US" smtClean="0"/>
              <a:t>17</a:t>
            </a:fld>
            <a:endParaRPr lang="en-US" dirty="0"/>
          </a:p>
        </p:txBody>
      </p:sp>
    </p:spTree>
    <p:extLst>
      <p:ext uri="{BB962C8B-B14F-4D97-AF65-F5344CB8AC3E}">
        <p14:creationId xmlns:p14="http://schemas.microsoft.com/office/powerpoint/2010/main" val="2308466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TWG_Photo_1988_No_421__March_20__Georgetown_University__Antonovych_Awards__Award_Recipient_Author_Harvest_of_Sorrow_Robert_Conquest</a:t>
            </a:r>
          </a:p>
          <a:p>
            <a:pPr algn="ct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See 1988 March TWG NEWS, pages 1 and 2 for event announcement and April TWG NEWS, page 12, for event coverage</a:t>
            </a:r>
          </a:p>
          <a:p>
            <a:pPr algn="ctr"/>
            <a:endParaRPr lang="en-US" dirty="0"/>
          </a:p>
        </p:txBody>
      </p:sp>
      <p:sp>
        <p:nvSpPr>
          <p:cNvPr id="4" name="Slide Number Placeholder 3"/>
          <p:cNvSpPr>
            <a:spLocks noGrp="1"/>
          </p:cNvSpPr>
          <p:nvPr>
            <p:ph type="sldNum" sz="quarter" idx="5"/>
          </p:nvPr>
        </p:nvSpPr>
        <p:spPr/>
        <p:txBody>
          <a:bodyPr/>
          <a:lstStyle/>
          <a:p>
            <a:fld id="{31E6D032-D4FB-AA4F-BC75-5914200CF0F7}" type="slidenum">
              <a:rPr lang="en-US" smtClean="0"/>
              <a:t>20</a:t>
            </a:fld>
            <a:endParaRPr lang="en-US" dirty="0"/>
          </a:p>
        </p:txBody>
      </p:sp>
    </p:spTree>
    <p:extLst>
      <p:ext uri="{BB962C8B-B14F-4D97-AF65-F5344CB8AC3E}">
        <p14:creationId xmlns:p14="http://schemas.microsoft.com/office/powerpoint/2010/main" val="1357499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TWG_Photo_1988_No_422__March_20__Georgetown_University__Antonovych_Awards__Jaroslaw_Pelenski__Bohdan_Rubchak__Author_Ekzod_Tarasa_Shevchenka_Leonid_Plyushch__Omelian_and_Tetiana_Antonovych__Author_Harvest_of_Sorrow_Robert_Conquest__Ivan_Fizer__Roman_Szporluk</a:t>
            </a:r>
          </a:p>
          <a:p>
            <a:pPr algn="ct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See 1988 March TWG NEWS, pages 1 and 2 for event announcement and April TWG NEWS, page 12, for event coverage</a:t>
            </a:r>
          </a:p>
          <a:p>
            <a:pPr algn="ctr"/>
            <a:endParaRPr lang="en-US" dirty="0"/>
          </a:p>
        </p:txBody>
      </p:sp>
      <p:sp>
        <p:nvSpPr>
          <p:cNvPr id="4" name="Slide Number Placeholder 3"/>
          <p:cNvSpPr>
            <a:spLocks noGrp="1"/>
          </p:cNvSpPr>
          <p:nvPr>
            <p:ph type="sldNum" sz="quarter" idx="5"/>
          </p:nvPr>
        </p:nvSpPr>
        <p:spPr/>
        <p:txBody>
          <a:bodyPr/>
          <a:lstStyle/>
          <a:p>
            <a:fld id="{31E6D032-D4FB-AA4F-BC75-5914200CF0F7}" type="slidenum">
              <a:rPr lang="en-US" smtClean="0"/>
              <a:t>21</a:t>
            </a:fld>
            <a:endParaRPr lang="en-US" dirty="0"/>
          </a:p>
        </p:txBody>
      </p:sp>
    </p:spTree>
    <p:extLst>
      <p:ext uri="{BB962C8B-B14F-4D97-AF65-F5344CB8AC3E}">
        <p14:creationId xmlns:p14="http://schemas.microsoft.com/office/powerpoint/2010/main" val="117427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TWG_Photo_1988_No_423__March_20__Georgetown_University__Antonovych_Awards__Award_Recipient_Author_Ekzod_Tarasa_Shevchenka_Leonid_Plyushch__Marta_Chomiak</a:t>
            </a:r>
          </a:p>
          <a:p>
            <a:pPr algn="ct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See 1988 March TWG NEWS, pages 1 and 2 for event announcement and April TWG NEWS, page 12, for event coverage</a:t>
            </a:r>
          </a:p>
          <a:p>
            <a:pPr algn="ctr"/>
            <a:endParaRPr lang="en-US" dirty="0"/>
          </a:p>
        </p:txBody>
      </p:sp>
      <p:sp>
        <p:nvSpPr>
          <p:cNvPr id="4" name="Slide Number Placeholder 3"/>
          <p:cNvSpPr>
            <a:spLocks noGrp="1"/>
          </p:cNvSpPr>
          <p:nvPr>
            <p:ph type="sldNum" sz="quarter" idx="5"/>
          </p:nvPr>
        </p:nvSpPr>
        <p:spPr/>
        <p:txBody>
          <a:bodyPr/>
          <a:lstStyle/>
          <a:p>
            <a:fld id="{31E6D032-D4FB-AA4F-BC75-5914200CF0F7}" type="slidenum">
              <a:rPr lang="en-US" smtClean="0"/>
              <a:t>22</a:t>
            </a:fld>
            <a:endParaRPr lang="en-US" dirty="0"/>
          </a:p>
        </p:txBody>
      </p:sp>
    </p:spTree>
    <p:extLst>
      <p:ext uri="{BB962C8B-B14F-4D97-AF65-F5344CB8AC3E}">
        <p14:creationId xmlns:p14="http://schemas.microsoft.com/office/powerpoint/2010/main" val="257767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TWG_Photo_1988_No_611__Dec_17__Christmas_Party__Chortyk_Orest_Deychakiwsky__Ihor_Mychkowsky</a:t>
            </a:r>
          </a:p>
          <a:p>
            <a:pPr algn="ct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See 1988 December TWG NEWS, page 1, for event announcement and 1989 January TWG NEWS, page 1, for event coverage</a:t>
            </a:r>
          </a:p>
          <a:p>
            <a:pPr algn="ctr"/>
            <a:endParaRPr lang="en-US" dirty="0"/>
          </a:p>
        </p:txBody>
      </p:sp>
      <p:sp>
        <p:nvSpPr>
          <p:cNvPr id="4" name="Slide Number Placeholder 3"/>
          <p:cNvSpPr>
            <a:spLocks noGrp="1"/>
          </p:cNvSpPr>
          <p:nvPr>
            <p:ph type="sldNum" sz="quarter" idx="5"/>
          </p:nvPr>
        </p:nvSpPr>
        <p:spPr/>
        <p:txBody>
          <a:bodyPr/>
          <a:lstStyle/>
          <a:p>
            <a:fld id="{31E6D032-D4FB-AA4F-BC75-5914200CF0F7}" type="slidenum">
              <a:rPr lang="en-US" smtClean="0"/>
              <a:t>24</a:t>
            </a:fld>
            <a:endParaRPr lang="en-US" dirty="0"/>
          </a:p>
        </p:txBody>
      </p:sp>
    </p:spTree>
    <p:extLst>
      <p:ext uri="{BB962C8B-B14F-4D97-AF65-F5344CB8AC3E}">
        <p14:creationId xmlns:p14="http://schemas.microsoft.com/office/powerpoint/2010/main" val="3760364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TWG_Photo_1988_No_612__Dec_17__Christmas_Party__Orysia_Pylyshenko__Lydia_Chopivsky__Chortyk_Orest_Deychakiwsky__St_Nicholas_Yaro_Bihun__Daria_Stec__Maria_Rudensky__Anna_Worobij</a:t>
            </a:r>
          </a:p>
          <a:p>
            <a:pPr algn="ct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See 1988 December TWG NEWS, page 1, for event announcement and 1989 January TWG NEWS, page 1, for event coverage</a:t>
            </a:r>
          </a:p>
          <a:p>
            <a:pPr algn="ctr"/>
            <a:endParaRPr lang="en-US" dirty="0"/>
          </a:p>
        </p:txBody>
      </p:sp>
      <p:sp>
        <p:nvSpPr>
          <p:cNvPr id="4" name="Slide Number Placeholder 3"/>
          <p:cNvSpPr>
            <a:spLocks noGrp="1"/>
          </p:cNvSpPr>
          <p:nvPr>
            <p:ph type="sldNum" sz="quarter" idx="5"/>
          </p:nvPr>
        </p:nvSpPr>
        <p:spPr/>
        <p:txBody>
          <a:bodyPr/>
          <a:lstStyle/>
          <a:p>
            <a:fld id="{31E6D032-D4FB-AA4F-BC75-5914200CF0F7}" type="slidenum">
              <a:rPr lang="en-US" smtClean="0"/>
              <a:t>25</a:t>
            </a:fld>
            <a:endParaRPr lang="en-US" dirty="0"/>
          </a:p>
        </p:txBody>
      </p:sp>
    </p:spTree>
    <p:extLst>
      <p:ext uri="{BB962C8B-B14F-4D97-AF65-F5344CB8AC3E}">
        <p14:creationId xmlns:p14="http://schemas.microsoft.com/office/powerpoint/2010/main" val="3209400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TWG_Photo_1988_No_111__Sep_23__Annual_mtg__Board__TWG_President_Yaro_Bihun__Orysia_Pylyshenko_Leonid_Kondratiuk_Laryssa_Chopivsky_Orest_Deychakiwsky_Lydia_Chopivsky_Andy_Rylyk_Helen_Chaikovsky_Daria_Stec_Marta_Zielyk_Natalie_Sluzar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See 1988 August TWG NEWS, page 3, and September TWG NEWS, page 1, for event planning and October TWG NEWS, page 1, for event coverage </a:t>
            </a:r>
          </a:p>
          <a:p>
            <a:pPr algn="ctr"/>
            <a:endParaRPr lang="en-US" dirty="0"/>
          </a:p>
        </p:txBody>
      </p:sp>
      <p:sp>
        <p:nvSpPr>
          <p:cNvPr id="4" name="Slide Number Placeholder 3"/>
          <p:cNvSpPr>
            <a:spLocks noGrp="1"/>
          </p:cNvSpPr>
          <p:nvPr>
            <p:ph type="sldNum" sz="quarter" idx="5"/>
          </p:nvPr>
        </p:nvSpPr>
        <p:spPr/>
        <p:txBody>
          <a:bodyPr/>
          <a:lstStyle/>
          <a:p>
            <a:fld id="{31E6D032-D4FB-AA4F-BC75-5914200CF0F7}" type="slidenum">
              <a:rPr lang="en-US" smtClean="0"/>
              <a:t>3</a:t>
            </a:fld>
            <a:endParaRPr lang="en-US" dirty="0"/>
          </a:p>
        </p:txBody>
      </p:sp>
    </p:spTree>
    <p:extLst>
      <p:ext uri="{BB962C8B-B14F-4D97-AF65-F5344CB8AC3E}">
        <p14:creationId xmlns:p14="http://schemas.microsoft.com/office/powerpoint/2010/main" val="1144486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TWG_Photo_1988_No_112__Sep_23__Georgetown_Holiday_Inn__TWG_Annual_Meeting__Award_to_Daria_Stec__Ihor_Vitkovitsky</a:t>
            </a:r>
          </a:p>
          <a:p>
            <a:pPr algn="ct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See 1988 August TWG NEWS, page 3, and September TWG NEWS, page 1, for event planning and October TWG NEWS, page 1, for event coverage </a:t>
            </a:r>
          </a:p>
          <a:p>
            <a:pPr algn="ctr"/>
            <a:endParaRPr lang="en-US" dirty="0"/>
          </a:p>
        </p:txBody>
      </p:sp>
      <p:sp>
        <p:nvSpPr>
          <p:cNvPr id="4" name="Slide Number Placeholder 3"/>
          <p:cNvSpPr>
            <a:spLocks noGrp="1"/>
          </p:cNvSpPr>
          <p:nvPr>
            <p:ph type="sldNum" sz="quarter" idx="5"/>
          </p:nvPr>
        </p:nvSpPr>
        <p:spPr/>
        <p:txBody>
          <a:bodyPr/>
          <a:lstStyle/>
          <a:p>
            <a:fld id="{31E6D032-D4FB-AA4F-BC75-5914200CF0F7}" type="slidenum">
              <a:rPr lang="en-US" smtClean="0"/>
              <a:t>4</a:t>
            </a:fld>
            <a:endParaRPr lang="en-US" dirty="0"/>
          </a:p>
        </p:txBody>
      </p:sp>
    </p:spTree>
    <p:extLst>
      <p:ext uri="{BB962C8B-B14F-4D97-AF65-F5344CB8AC3E}">
        <p14:creationId xmlns:p14="http://schemas.microsoft.com/office/powerpoint/2010/main" val="733645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E6D032-D4FB-AA4F-BC75-5914200CF0F7}" type="slidenum">
              <a:rPr lang="en-US" smtClean="0"/>
              <a:t>5</a:t>
            </a:fld>
            <a:endParaRPr lang="en-US" dirty="0"/>
          </a:p>
        </p:txBody>
      </p:sp>
    </p:spTree>
    <p:extLst>
      <p:ext uri="{BB962C8B-B14F-4D97-AF65-F5344CB8AC3E}">
        <p14:creationId xmlns:p14="http://schemas.microsoft.com/office/powerpoint/2010/main" val="2025648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TWG_Photo_1988_No_121__Aug_27__Summit__Helen_Chaikovsky__Andy_Rylyk__Irene_Jarosewich__Anna_Worobij__Marta_Pereyma__Walter_Pechenuk__Wasyl_Kornylo</a:t>
            </a:r>
          </a:p>
          <a:p>
            <a:pPr algn="ct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See 1988 August TWG NEWS, page 1, for event planning and September TWG NEWS, page 1, for event coverage</a:t>
            </a:r>
          </a:p>
          <a:p>
            <a:pPr algn="ctr"/>
            <a:endParaRPr lang="en-US" dirty="0"/>
          </a:p>
        </p:txBody>
      </p:sp>
      <p:sp>
        <p:nvSpPr>
          <p:cNvPr id="4" name="Slide Number Placeholder 3"/>
          <p:cNvSpPr>
            <a:spLocks noGrp="1"/>
          </p:cNvSpPr>
          <p:nvPr>
            <p:ph type="sldNum" sz="quarter" idx="5"/>
          </p:nvPr>
        </p:nvSpPr>
        <p:spPr/>
        <p:txBody>
          <a:bodyPr/>
          <a:lstStyle/>
          <a:p>
            <a:fld id="{31E6D032-D4FB-AA4F-BC75-5914200CF0F7}" type="slidenum">
              <a:rPr lang="en-US" smtClean="0"/>
              <a:t>6</a:t>
            </a:fld>
            <a:endParaRPr lang="en-US" dirty="0"/>
          </a:p>
        </p:txBody>
      </p:sp>
    </p:spTree>
    <p:extLst>
      <p:ext uri="{BB962C8B-B14F-4D97-AF65-F5344CB8AC3E}">
        <p14:creationId xmlns:p14="http://schemas.microsoft.com/office/powerpoint/2010/main" val="3438967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TWG_Photo_1988_No_122_1__Aug_27__Summit__Sitting_Row_1__Ross_Chomiak__Walter_Pechenuk__TWG_President_Daria_Stec__Natalie_Sluzar__Sitting_Row_2__Marta_Pereyma__Anna_Worobij__Maria_Rudensky__Marta_Zielyk</a:t>
            </a:r>
          </a:p>
          <a:p>
            <a:pPr algn="ct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See 1988 August TWG NEWS, page 1, for event planning and September TWG NEWS, page 1, for event coverage</a:t>
            </a:r>
          </a:p>
          <a:p>
            <a:pPr algn="ctr"/>
            <a:endParaRPr lang="en-US" dirty="0"/>
          </a:p>
        </p:txBody>
      </p:sp>
      <p:sp>
        <p:nvSpPr>
          <p:cNvPr id="4" name="Slide Number Placeholder 3"/>
          <p:cNvSpPr>
            <a:spLocks noGrp="1"/>
          </p:cNvSpPr>
          <p:nvPr>
            <p:ph type="sldNum" sz="quarter" idx="5"/>
          </p:nvPr>
        </p:nvSpPr>
        <p:spPr/>
        <p:txBody>
          <a:bodyPr/>
          <a:lstStyle/>
          <a:p>
            <a:fld id="{31E6D032-D4FB-AA4F-BC75-5914200CF0F7}" type="slidenum">
              <a:rPr lang="en-US" smtClean="0"/>
              <a:t>7</a:t>
            </a:fld>
            <a:endParaRPr lang="en-US" dirty="0"/>
          </a:p>
        </p:txBody>
      </p:sp>
    </p:spTree>
    <p:extLst>
      <p:ext uri="{BB962C8B-B14F-4D97-AF65-F5344CB8AC3E}">
        <p14:creationId xmlns:p14="http://schemas.microsoft.com/office/powerpoint/2010/main" val="3811055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TWG_Photo_1988_No_122_2__Aug_27__Summit__Standing__Yaro_Bihun__Andy_Rylyk__Andrij_Masiuk__George_Masiuk__Roman_Rytaczka__Irene_Jarosewich__Helen_Chaikovsky__Wasyl_Kornylo__Larissa_Fontana</a:t>
            </a:r>
          </a:p>
          <a:p>
            <a:pPr algn="ct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See 1988 August TWG NEWS, page 1, for event planning and September TWG NEWS, page 1, for event coverage</a:t>
            </a:r>
          </a:p>
          <a:p>
            <a:pPr algn="ctr"/>
            <a:endParaRPr lang="en-US" dirty="0"/>
          </a:p>
        </p:txBody>
      </p:sp>
      <p:sp>
        <p:nvSpPr>
          <p:cNvPr id="4" name="Slide Number Placeholder 3"/>
          <p:cNvSpPr>
            <a:spLocks noGrp="1"/>
          </p:cNvSpPr>
          <p:nvPr>
            <p:ph type="sldNum" sz="quarter" idx="5"/>
          </p:nvPr>
        </p:nvSpPr>
        <p:spPr/>
        <p:txBody>
          <a:bodyPr/>
          <a:lstStyle/>
          <a:p>
            <a:fld id="{31E6D032-D4FB-AA4F-BC75-5914200CF0F7}" type="slidenum">
              <a:rPr lang="en-US" smtClean="0"/>
              <a:t>8</a:t>
            </a:fld>
            <a:endParaRPr lang="en-US" dirty="0"/>
          </a:p>
        </p:txBody>
      </p:sp>
    </p:spTree>
    <p:extLst>
      <p:ext uri="{BB962C8B-B14F-4D97-AF65-F5344CB8AC3E}">
        <p14:creationId xmlns:p14="http://schemas.microsoft.com/office/powerpoint/2010/main" val="1846381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TWG_Photo_1988_No_123__Aug_27__Summit__Wasyl_Kornylo__Marta_Zielyk__Yaro_Bihun_taking_notes</a:t>
            </a:r>
          </a:p>
          <a:p>
            <a:pPr algn="ctr"/>
            <a:endParaRPr lang="en-US" dirty="0"/>
          </a:p>
          <a:p>
            <a:pPr algn="ctr"/>
            <a:endParaRPr lang="en-US" sz="1200" dirty="0"/>
          </a:p>
          <a:p>
            <a:pPr algn="ctr"/>
            <a:r>
              <a:rPr lang="en-US" sz="1200" dirty="0"/>
              <a:t>See 1988 August TWG NEWS, page 1, for event planning and September TWG NEWS, page 1, for event coverage</a:t>
            </a:r>
            <a:endParaRPr lang="en-US" dirty="0"/>
          </a:p>
        </p:txBody>
      </p:sp>
      <p:sp>
        <p:nvSpPr>
          <p:cNvPr id="4" name="Slide Number Placeholder 3"/>
          <p:cNvSpPr>
            <a:spLocks noGrp="1"/>
          </p:cNvSpPr>
          <p:nvPr>
            <p:ph type="sldNum" sz="quarter" idx="5"/>
          </p:nvPr>
        </p:nvSpPr>
        <p:spPr/>
        <p:txBody>
          <a:bodyPr/>
          <a:lstStyle/>
          <a:p>
            <a:fld id="{31E6D032-D4FB-AA4F-BC75-5914200CF0F7}" type="slidenum">
              <a:rPr lang="en-US" smtClean="0"/>
              <a:t>9</a:t>
            </a:fld>
            <a:endParaRPr lang="en-US" dirty="0"/>
          </a:p>
        </p:txBody>
      </p:sp>
    </p:spTree>
    <p:extLst>
      <p:ext uri="{BB962C8B-B14F-4D97-AF65-F5344CB8AC3E}">
        <p14:creationId xmlns:p14="http://schemas.microsoft.com/office/powerpoint/2010/main" val="3665906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TWG_Photo_1988_No_320__Feb_28__Holy_Family_Parish_Center__Executive_Director_US_Commission_on_Ukraine_Famine___Jim_Mace__Radio_Free_Europe_Radio_Liberty_Correspondent_Marta_Zielyk</a:t>
            </a:r>
          </a:p>
          <a:p>
            <a:pPr algn="ctr"/>
            <a:endParaRPr lang="en-US" dirty="0"/>
          </a:p>
          <a:p>
            <a:pPr algn="ctr"/>
            <a:endParaRPr lang="en-US" dirty="0"/>
          </a:p>
          <a:p>
            <a:pPr algn="ctr"/>
            <a:r>
              <a:rPr lang="en-US" dirty="0"/>
              <a:t>See 1988 February TWG NEWS for event announcement, and March TWG NEWS, page 8, for event coverage</a:t>
            </a:r>
          </a:p>
        </p:txBody>
      </p:sp>
      <p:sp>
        <p:nvSpPr>
          <p:cNvPr id="4" name="Slide Number Placeholder 3"/>
          <p:cNvSpPr>
            <a:spLocks noGrp="1"/>
          </p:cNvSpPr>
          <p:nvPr>
            <p:ph type="sldNum" sz="quarter" idx="5"/>
          </p:nvPr>
        </p:nvSpPr>
        <p:spPr/>
        <p:txBody>
          <a:bodyPr/>
          <a:lstStyle/>
          <a:p>
            <a:fld id="{31E6D032-D4FB-AA4F-BC75-5914200CF0F7}" type="slidenum">
              <a:rPr lang="en-US" smtClean="0"/>
              <a:t>11</a:t>
            </a:fld>
            <a:endParaRPr lang="en-US" dirty="0"/>
          </a:p>
        </p:txBody>
      </p:sp>
    </p:spTree>
    <p:extLst>
      <p:ext uri="{BB962C8B-B14F-4D97-AF65-F5344CB8AC3E}">
        <p14:creationId xmlns:p14="http://schemas.microsoft.com/office/powerpoint/2010/main" val="285855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779D6-FAF0-5048-9C1E-01925B56C9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511AA3-D291-1C43-8E1A-8AE64A94D1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C565AB-70DE-9B48-BA62-B4709B0978C9}"/>
              </a:ext>
            </a:extLst>
          </p:cNvPr>
          <p:cNvSpPr>
            <a:spLocks noGrp="1"/>
          </p:cNvSpPr>
          <p:nvPr>
            <p:ph type="dt" sz="half" idx="10"/>
          </p:nvPr>
        </p:nvSpPr>
        <p:spPr/>
        <p:txBody>
          <a:bodyPr/>
          <a:lstStyle/>
          <a:p>
            <a:fld id="{F91ADE3D-23DB-644D-BA72-2E1020C58629}" type="datetimeFigureOut">
              <a:rPr lang="en-US" smtClean="0"/>
              <a:t>10/24/20</a:t>
            </a:fld>
            <a:endParaRPr lang="en-US" dirty="0"/>
          </a:p>
        </p:txBody>
      </p:sp>
      <p:sp>
        <p:nvSpPr>
          <p:cNvPr id="5" name="Footer Placeholder 4">
            <a:extLst>
              <a:ext uri="{FF2B5EF4-FFF2-40B4-BE49-F238E27FC236}">
                <a16:creationId xmlns:a16="http://schemas.microsoft.com/office/drawing/2014/main" id="{92FEA4E6-7EFD-9446-846D-5934175EDE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1B103F-8DCC-9644-8B6E-FD26726E4B9F}"/>
              </a:ext>
            </a:extLst>
          </p:cNvPr>
          <p:cNvSpPr>
            <a:spLocks noGrp="1"/>
          </p:cNvSpPr>
          <p:nvPr>
            <p:ph type="sldNum" sz="quarter" idx="12"/>
          </p:nvPr>
        </p:nvSpPr>
        <p:spPr/>
        <p:txBody>
          <a:bodyPr/>
          <a:lstStyle/>
          <a:p>
            <a:fld id="{AEAE7004-BEF3-894B-A110-F9C91B7F5FD5}" type="slidenum">
              <a:rPr lang="en-US" smtClean="0"/>
              <a:t>‹#›</a:t>
            </a:fld>
            <a:endParaRPr lang="en-US" dirty="0"/>
          </a:p>
        </p:txBody>
      </p:sp>
    </p:spTree>
    <p:extLst>
      <p:ext uri="{BB962C8B-B14F-4D97-AF65-F5344CB8AC3E}">
        <p14:creationId xmlns:p14="http://schemas.microsoft.com/office/powerpoint/2010/main" val="261407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A1271-1AC5-E447-A69E-49EB7FD5B0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72D5DA-AEEA-5345-B875-848962AD7EB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83B318-27A0-8E41-8B4A-F9DB85D45B79}"/>
              </a:ext>
            </a:extLst>
          </p:cNvPr>
          <p:cNvSpPr>
            <a:spLocks noGrp="1"/>
          </p:cNvSpPr>
          <p:nvPr>
            <p:ph type="dt" sz="half" idx="10"/>
          </p:nvPr>
        </p:nvSpPr>
        <p:spPr/>
        <p:txBody>
          <a:bodyPr/>
          <a:lstStyle/>
          <a:p>
            <a:fld id="{F91ADE3D-23DB-644D-BA72-2E1020C58629}" type="datetimeFigureOut">
              <a:rPr lang="en-US" smtClean="0"/>
              <a:t>10/24/20</a:t>
            </a:fld>
            <a:endParaRPr lang="en-US" dirty="0"/>
          </a:p>
        </p:txBody>
      </p:sp>
      <p:sp>
        <p:nvSpPr>
          <p:cNvPr id="5" name="Footer Placeholder 4">
            <a:extLst>
              <a:ext uri="{FF2B5EF4-FFF2-40B4-BE49-F238E27FC236}">
                <a16:creationId xmlns:a16="http://schemas.microsoft.com/office/drawing/2014/main" id="{2066BCEC-D5EE-AA40-BDFB-734C58B26F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104D9E-439A-C640-9527-27DF26F1A0B3}"/>
              </a:ext>
            </a:extLst>
          </p:cNvPr>
          <p:cNvSpPr>
            <a:spLocks noGrp="1"/>
          </p:cNvSpPr>
          <p:nvPr>
            <p:ph type="sldNum" sz="quarter" idx="12"/>
          </p:nvPr>
        </p:nvSpPr>
        <p:spPr/>
        <p:txBody>
          <a:bodyPr/>
          <a:lstStyle/>
          <a:p>
            <a:fld id="{AEAE7004-BEF3-894B-A110-F9C91B7F5FD5}" type="slidenum">
              <a:rPr lang="en-US" smtClean="0"/>
              <a:t>‹#›</a:t>
            </a:fld>
            <a:endParaRPr lang="en-US" dirty="0"/>
          </a:p>
        </p:txBody>
      </p:sp>
    </p:spTree>
    <p:extLst>
      <p:ext uri="{BB962C8B-B14F-4D97-AF65-F5344CB8AC3E}">
        <p14:creationId xmlns:p14="http://schemas.microsoft.com/office/powerpoint/2010/main" val="1570782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222F9A-3DE2-DB43-97DE-4DC239785A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637FB1-8773-E942-971D-75E7A10977B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3A77F1-70C6-0441-8B79-AF7C25FC9C0F}"/>
              </a:ext>
            </a:extLst>
          </p:cNvPr>
          <p:cNvSpPr>
            <a:spLocks noGrp="1"/>
          </p:cNvSpPr>
          <p:nvPr>
            <p:ph type="dt" sz="half" idx="10"/>
          </p:nvPr>
        </p:nvSpPr>
        <p:spPr/>
        <p:txBody>
          <a:bodyPr/>
          <a:lstStyle/>
          <a:p>
            <a:fld id="{F91ADE3D-23DB-644D-BA72-2E1020C58629}" type="datetimeFigureOut">
              <a:rPr lang="en-US" smtClean="0"/>
              <a:t>10/24/20</a:t>
            </a:fld>
            <a:endParaRPr lang="en-US" dirty="0"/>
          </a:p>
        </p:txBody>
      </p:sp>
      <p:sp>
        <p:nvSpPr>
          <p:cNvPr id="5" name="Footer Placeholder 4">
            <a:extLst>
              <a:ext uri="{FF2B5EF4-FFF2-40B4-BE49-F238E27FC236}">
                <a16:creationId xmlns:a16="http://schemas.microsoft.com/office/drawing/2014/main" id="{65E27ABF-C56F-394F-9257-143A0473DB2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E7E7ED-921F-CA4E-BF1F-B9DFDF4AB689}"/>
              </a:ext>
            </a:extLst>
          </p:cNvPr>
          <p:cNvSpPr>
            <a:spLocks noGrp="1"/>
          </p:cNvSpPr>
          <p:nvPr>
            <p:ph type="sldNum" sz="quarter" idx="12"/>
          </p:nvPr>
        </p:nvSpPr>
        <p:spPr/>
        <p:txBody>
          <a:bodyPr/>
          <a:lstStyle/>
          <a:p>
            <a:fld id="{AEAE7004-BEF3-894B-A110-F9C91B7F5FD5}" type="slidenum">
              <a:rPr lang="en-US" smtClean="0"/>
              <a:t>‹#›</a:t>
            </a:fld>
            <a:endParaRPr lang="en-US" dirty="0"/>
          </a:p>
        </p:txBody>
      </p:sp>
    </p:spTree>
    <p:extLst>
      <p:ext uri="{BB962C8B-B14F-4D97-AF65-F5344CB8AC3E}">
        <p14:creationId xmlns:p14="http://schemas.microsoft.com/office/powerpoint/2010/main" val="3780277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3CCFC-AC68-9443-8658-BC4B0D969B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AE23A5-18DD-A94B-B671-343D274E80E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E755F9-B83D-BE42-87D6-240FB9C1E3AA}"/>
              </a:ext>
            </a:extLst>
          </p:cNvPr>
          <p:cNvSpPr>
            <a:spLocks noGrp="1"/>
          </p:cNvSpPr>
          <p:nvPr>
            <p:ph type="dt" sz="half" idx="10"/>
          </p:nvPr>
        </p:nvSpPr>
        <p:spPr/>
        <p:txBody>
          <a:bodyPr/>
          <a:lstStyle/>
          <a:p>
            <a:fld id="{F91ADE3D-23DB-644D-BA72-2E1020C58629}" type="datetimeFigureOut">
              <a:rPr lang="en-US" smtClean="0"/>
              <a:t>10/24/20</a:t>
            </a:fld>
            <a:endParaRPr lang="en-US" dirty="0"/>
          </a:p>
        </p:txBody>
      </p:sp>
      <p:sp>
        <p:nvSpPr>
          <p:cNvPr id="5" name="Footer Placeholder 4">
            <a:extLst>
              <a:ext uri="{FF2B5EF4-FFF2-40B4-BE49-F238E27FC236}">
                <a16:creationId xmlns:a16="http://schemas.microsoft.com/office/drawing/2014/main" id="{B697C4CA-9E7E-A242-9F53-1205A85F49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2623A62-5AE9-4E4F-B7BB-57598D819788}"/>
              </a:ext>
            </a:extLst>
          </p:cNvPr>
          <p:cNvSpPr>
            <a:spLocks noGrp="1"/>
          </p:cNvSpPr>
          <p:nvPr>
            <p:ph type="sldNum" sz="quarter" idx="12"/>
          </p:nvPr>
        </p:nvSpPr>
        <p:spPr/>
        <p:txBody>
          <a:bodyPr/>
          <a:lstStyle/>
          <a:p>
            <a:fld id="{AEAE7004-BEF3-894B-A110-F9C91B7F5FD5}" type="slidenum">
              <a:rPr lang="en-US" smtClean="0"/>
              <a:t>‹#›</a:t>
            </a:fld>
            <a:endParaRPr lang="en-US" dirty="0"/>
          </a:p>
        </p:txBody>
      </p:sp>
    </p:spTree>
    <p:extLst>
      <p:ext uri="{BB962C8B-B14F-4D97-AF65-F5344CB8AC3E}">
        <p14:creationId xmlns:p14="http://schemas.microsoft.com/office/powerpoint/2010/main" val="2587954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FCE03-17EA-CE41-AC52-904181ABF8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BEE919-FE61-4F45-92CB-5062BDFF89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79C6772-EA51-4A4A-A201-FEC00B3702B3}"/>
              </a:ext>
            </a:extLst>
          </p:cNvPr>
          <p:cNvSpPr>
            <a:spLocks noGrp="1"/>
          </p:cNvSpPr>
          <p:nvPr>
            <p:ph type="dt" sz="half" idx="10"/>
          </p:nvPr>
        </p:nvSpPr>
        <p:spPr/>
        <p:txBody>
          <a:bodyPr/>
          <a:lstStyle/>
          <a:p>
            <a:fld id="{F91ADE3D-23DB-644D-BA72-2E1020C58629}" type="datetimeFigureOut">
              <a:rPr lang="en-US" smtClean="0"/>
              <a:t>10/24/20</a:t>
            </a:fld>
            <a:endParaRPr lang="en-US" dirty="0"/>
          </a:p>
        </p:txBody>
      </p:sp>
      <p:sp>
        <p:nvSpPr>
          <p:cNvPr id="5" name="Footer Placeholder 4">
            <a:extLst>
              <a:ext uri="{FF2B5EF4-FFF2-40B4-BE49-F238E27FC236}">
                <a16:creationId xmlns:a16="http://schemas.microsoft.com/office/drawing/2014/main" id="{AB27EA1E-BDCA-E14C-8347-2F59686FDE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C21237-D33A-C04A-8370-2DAFF276FB2B}"/>
              </a:ext>
            </a:extLst>
          </p:cNvPr>
          <p:cNvSpPr>
            <a:spLocks noGrp="1"/>
          </p:cNvSpPr>
          <p:nvPr>
            <p:ph type="sldNum" sz="quarter" idx="12"/>
          </p:nvPr>
        </p:nvSpPr>
        <p:spPr/>
        <p:txBody>
          <a:bodyPr/>
          <a:lstStyle/>
          <a:p>
            <a:fld id="{AEAE7004-BEF3-894B-A110-F9C91B7F5FD5}" type="slidenum">
              <a:rPr lang="en-US" smtClean="0"/>
              <a:t>‹#›</a:t>
            </a:fld>
            <a:endParaRPr lang="en-US" dirty="0"/>
          </a:p>
        </p:txBody>
      </p:sp>
    </p:spTree>
    <p:extLst>
      <p:ext uri="{BB962C8B-B14F-4D97-AF65-F5344CB8AC3E}">
        <p14:creationId xmlns:p14="http://schemas.microsoft.com/office/powerpoint/2010/main" val="998917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728FD-0778-2D4C-838C-2846E27588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7AF4B7-9654-9A44-8595-D0D31657344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36A528-5E6C-B549-9113-008E9E9A5E0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9C54E4-AC67-1242-A699-B0731DFFDE44}"/>
              </a:ext>
            </a:extLst>
          </p:cNvPr>
          <p:cNvSpPr>
            <a:spLocks noGrp="1"/>
          </p:cNvSpPr>
          <p:nvPr>
            <p:ph type="dt" sz="half" idx="10"/>
          </p:nvPr>
        </p:nvSpPr>
        <p:spPr/>
        <p:txBody>
          <a:bodyPr/>
          <a:lstStyle/>
          <a:p>
            <a:fld id="{F91ADE3D-23DB-644D-BA72-2E1020C58629}" type="datetimeFigureOut">
              <a:rPr lang="en-US" smtClean="0"/>
              <a:t>10/24/20</a:t>
            </a:fld>
            <a:endParaRPr lang="en-US" dirty="0"/>
          </a:p>
        </p:txBody>
      </p:sp>
      <p:sp>
        <p:nvSpPr>
          <p:cNvPr id="6" name="Footer Placeholder 5">
            <a:extLst>
              <a:ext uri="{FF2B5EF4-FFF2-40B4-BE49-F238E27FC236}">
                <a16:creationId xmlns:a16="http://schemas.microsoft.com/office/drawing/2014/main" id="{F8527D3C-FF0C-1741-99D1-C924B446514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BED57D-31D5-9D4C-825D-A0DB199495F2}"/>
              </a:ext>
            </a:extLst>
          </p:cNvPr>
          <p:cNvSpPr>
            <a:spLocks noGrp="1"/>
          </p:cNvSpPr>
          <p:nvPr>
            <p:ph type="sldNum" sz="quarter" idx="12"/>
          </p:nvPr>
        </p:nvSpPr>
        <p:spPr/>
        <p:txBody>
          <a:bodyPr/>
          <a:lstStyle/>
          <a:p>
            <a:fld id="{AEAE7004-BEF3-894B-A110-F9C91B7F5FD5}" type="slidenum">
              <a:rPr lang="en-US" smtClean="0"/>
              <a:t>‹#›</a:t>
            </a:fld>
            <a:endParaRPr lang="en-US" dirty="0"/>
          </a:p>
        </p:txBody>
      </p:sp>
    </p:spTree>
    <p:extLst>
      <p:ext uri="{BB962C8B-B14F-4D97-AF65-F5344CB8AC3E}">
        <p14:creationId xmlns:p14="http://schemas.microsoft.com/office/powerpoint/2010/main" val="1462675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35AE7-3779-454B-9904-61340E21B4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E57F68-47EA-2D44-A019-EEBD83FDCD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6FDE64B-B1A1-6A40-800F-A1393FE0268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A471FC-8027-4448-B95E-A030C6D218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698D558-D338-6142-A97A-5462614DD8C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EFEC0A-44EF-8647-A522-FFC2A89BC758}"/>
              </a:ext>
            </a:extLst>
          </p:cNvPr>
          <p:cNvSpPr>
            <a:spLocks noGrp="1"/>
          </p:cNvSpPr>
          <p:nvPr>
            <p:ph type="dt" sz="half" idx="10"/>
          </p:nvPr>
        </p:nvSpPr>
        <p:spPr/>
        <p:txBody>
          <a:bodyPr/>
          <a:lstStyle/>
          <a:p>
            <a:fld id="{F91ADE3D-23DB-644D-BA72-2E1020C58629}" type="datetimeFigureOut">
              <a:rPr lang="en-US" smtClean="0"/>
              <a:t>10/24/20</a:t>
            </a:fld>
            <a:endParaRPr lang="en-US" dirty="0"/>
          </a:p>
        </p:txBody>
      </p:sp>
      <p:sp>
        <p:nvSpPr>
          <p:cNvPr id="8" name="Footer Placeholder 7">
            <a:extLst>
              <a:ext uri="{FF2B5EF4-FFF2-40B4-BE49-F238E27FC236}">
                <a16:creationId xmlns:a16="http://schemas.microsoft.com/office/drawing/2014/main" id="{A29BDCCD-0A78-DB41-A14F-7584EAE4049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085352D-CECD-054C-BBD6-643C5BBA8043}"/>
              </a:ext>
            </a:extLst>
          </p:cNvPr>
          <p:cNvSpPr>
            <a:spLocks noGrp="1"/>
          </p:cNvSpPr>
          <p:nvPr>
            <p:ph type="sldNum" sz="quarter" idx="12"/>
          </p:nvPr>
        </p:nvSpPr>
        <p:spPr/>
        <p:txBody>
          <a:bodyPr/>
          <a:lstStyle/>
          <a:p>
            <a:fld id="{AEAE7004-BEF3-894B-A110-F9C91B7F5FD5}" type="slidenum">
              <a:rPr lang="en-US" smtClean="0"/>
              <a:t>‹#›</a:t>
            </a:fld>
            <a:endParaRPr lang="en-US" dirty="0"/>
          </a:p>
        </p:txBody>
      </p:sp>
    </p:spTree>
    <p:extLst>
      <p:ext uri="{BB962C8B-B14F-4D97-AF65-F5344CB8AC3E}">
        <p14:creationId xmlns:p14="http://schemas.microsoft.com/office/powerpoint/2010/main" val="3816625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856C1-C62D-1C42-AEE7-54B36F3048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E12A88-933D-A041-AECD-8B8A06B3C311}"/>
              </a:ext>
            </a:extLst>
          </p:cNvPr>
          <p:cNvSpPr>
            <a:spLocks noGrp="1"/>
          </p:cNvSpPr>
          <p:nvPr>
            <p:ph type="dt" sz="half" idx="10"/>
          </p:nvPr>
        </p:nvSpPr>
        <p:spPr/>
        <p:txBody>
          <a:bodyPr/>
          <a:lstStyle/>
          <a:p>
            <a:fld id="{F91ADE3D-23DB-644D-BA72-2E1020C58629}" type="datetimeFigureOut">
              <a:rPr lang="en-US" smtClean="0"/>
              <a:t>10/24/20</a:t>
            </a:fld>
            <a:endParaRPr lang="en-US" dirty="0"/>
          </a:p>
        </p:txBody>
      </p:sp>
      <p:sp>
        <p:nvSpPr>
          <p:cNvPr id="4" name="Footer Placeholder 3">
            <a:extLst>
              <a:ext uri="{FF2B5EF4-FFF2-40B4-BE49-F238E27FC236}">
                <a16:creationId xmlns:a16="http://schemas.microsoft.com/office/drawing/2014/main" id="{A8F869DF-EB26-1349-9597-3B4DBE628D4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BF96F51-A21A-8549-8FA0-1B0FD3ED742F}"/>
              </a:ext>
            </a:extLst>
          </p:cNvPr>
          <p:cNvSpPr>
            <a:spLocks noGrp="1"/>
          </p:cNvSpPr>
          <p:nvPr>
            <p:ph type="sldNum" sz="quarter" idx="12"/>
          </p:nvPr>
        </p:nvSpPr>
        <p:spPr/>
        <p:txBody>
          <a:bodyPr/>
          <a:lstStyle/>
          <a:p>
            <a:fld id="{AEAE7004-BEF3-894B-A110-F9C91B7F5FD5}" type="slidenum">
              <a:rPr lang="en-US" smtClean="0"/>
              <a:t>‹#›</a:t>
            </a:fld>
            <a:endParaRPr lang="en-US" dirty="0"/>
          </a:p>
        </p:txBody>
      </p:sp>
    </p:spTree>
    <p:extLst>
      <p:ext uri="{BB962C8B-B14F-4D97-AF65-F5344CB8AC3E}">
        <p14:creationId xmlns:p14="http://schemas.microsoft.com/office/powerpoint/2010/main" val="251327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91D131-F840-4F4E-BF3F-A6122C8531BD}"/>
              </a:ext>
            </a:extLst>
          </p:cNvPr>
          <p:cNvSpPr>
            <a:spLocks noGrp="1"/>
          </p:cNvSpPr>
          <p:nvPr>
            <p:ph type="dt" sz="half" idx="10"/>
          </p:nvPr>
        </p:nvSpPr>
        <p:spPr/>
        <p:txBody>
          <a:bodyPr/>
          <a:lstStyle/>
          <a:p>
            <a:fld id="{F91ADE3D-23DB-644D-BA72-2E1020C58629}" type="datetimeFigureOut">
              <a:rPr lang="en-US" smtClean="0"/>
              <a:t>10/24/20</a:t>
            </a:fld>
            <a:endParaRPr lang="en-US" dirty="0"/>
          </a:p>
        </p:txBody>
      </p:sp>
      <p:sp>
        <p:nvSpPr>
          <p:cNvPr id="3" name="Footer Placeholder 2">
            <a:extLst>
              <a:ext uri="{FF2B5EF4-FFF2-40B4-BE49-F238E27FC236}">
                <a16:creationId xmlns:a16="http://schemas.microsoft.com/office/drawing/2014/main" id="{8D7D51F1-9316-2040-95FD-4BAB8C6531B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3E8ADFC-1714-2C4B-9FBE-DB1348C55BE3}"/>
              </a:ext>
            </a:extLst>
          </p:cNvPr>
          <p:cNvSpPr>
            <a:spLocks noGrp="1"/>
          </p:cNvSpPr>
          <p:nvPr>
            <p:ph type="sldNum" sz="quarter" idx="12"/>
          </p:nvPr>
        </p:nvSpPr>
        <p:spPr/>
        <p:txBody>
          <a:bodyPr/>
          <a:lstStyle/>
          <a:p>
            <a:fld id="{AEAE7004-BEF3-894B-A110-F9C91B7F5FD5}" type="slidenum">
              <a:rPr lang="en-US" smtClean="0"/>
              <a:t>‹#›</a:t>
            </a:fld>
            <a:endParaRPr lang="en-US" dirty="0"/>
          </a:p>
        </p:txBody>
      </p:sp>
    </p:spTree>
    <p:extLst>
      <p:ext uri="{BB962C8B-B14F-4D97-AF65-F5344CB8AC3E}">
        <p14:creationId xmlns:p14="http://schemas.microsoft.com/office/powerpoint/2010/main" val="3317494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0A9A9-10C9-834C-9F8B-F599E9DA0C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40CE36-69E3-074D-902E-9939A9ECFB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DB33AE-79A0-5D48-9CB5-5FF4A27277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6559535-AF76-7247-AF1D-05A2E1C2D585}"/>
              </a:ext>
            </a:extLst>
          </p:cNvPr>
          <p:cNvSpPr>
            <a:spLocks noGrp="1"/>
          </p:cNvSpPr>
          <p:nvPr>
            <p:ph type="dt" sz="half" idx="10"/>
          </p:nvPr>
        </p:nvSpPr>
        <p:spPr/>
        <p:txBody>
          <a:bodyPr/>
          <a:lstStyle/>
          <a:p>
            <a:fld id="{F91ADE3D-23DB-644D-BA72-2E1020C58629}" type="datetimeFigureOut">
              <a:rPr lang="en-US" smtClean="0"/>
              <a:t>10/24/20</a:t>
            </a:fld>
            <a:endParaRPr lang="en-US" dirty="0"/>
          </a:p>
        </p:txBody>
      </p:sp>
      <p:sp>
        <p:nvSpPr>
          <p:cNvPr id="6" name="Footer Placeholder 5">
            <a:extLst>
              <a:ext uri="{FF2B5EF4-FFF2-40B4-BE49-F238E27FC236}">
                <a16:creationId xmlns:a16="http://schemas.microsoft.com/office/drawing/2014/main" id="{270608CD-45FB-B448-A066-C70CD2497F9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B1C3816-35F2-3544-8966-02C44D1B8AA0}"/>
              </a:ext>
            </a:extLst>
          </p:cNvPr>
          <p:cNvSpPr>
            <a:spLocks noGrp="1"/>
          </p:cNvSpPr>
          <p:nvPr>
            <p:ph type="sldNum" sz="quarter" idx="12"/>
          </p:nvPr>
        </p:nvSpPr>
        <p:spPr/>
        <p:txBody>
          <a:bodyPr/>
          <a:lstStyle/>
          <a:p>
            <a:fld id="{AEAE7004-BEF3-894B-A110-F9C91B7F5FD5}" type="slidenum">
              <a:rPr lang="en-US" smtClean="0"/>
              <a:t>‹#›</a:t>
            </a:fld>
            <a:endParaRPr lang="en-US" dirty="0"/>
          </a:p>
        </p:txBody>
      </p:sp>
    </p:spTree>
    <p:extLst>
      <p:ext uri="{BB962C8B-B14F-4D97-AF65-F5344CB8AC3E}">
        <p14:creationId xmlns:p14="http://schemas.microsoft.com/office/powerpoint/2010/main" val="802490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9E5BF-468E-A340-9BB3-B4C5094ACD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C42F7A-E804-674E-AB20-1AF34AF781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10FE230-FD98-F544-B2CC-4097D227E4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B6A163-09F6-C048-B6E6-E050640A7007}"/>
              </a:ext>
            </a:extLst>
          </p:cNvPr>
          <p:cNvSpPr>
            <a:spLocks noGrp="1"/>
          </p:cNvSpPr>
          <p:nvPr>
            <p:ph type="dt" sz="half" idx="10"/>
          </p:nvPr>
        </p:nvSpPr>
        <p:spPr/>
        <p:txBody>
          <a:bodyPr/>
          <a:lstStyle/>
          <a:p>
            <a:fld id="{F91ADE3D-23DB-644D-BA72-2E1020C58629}" type="datetimeFigureOut">
              <a:rPr lang="en-US" smtClean="0"/>
              <a:t>10/24/20</a:t>
            </a:fld>
            <a:endParaRPr lang="en-US" dirty="0"/>
          </a:p>
        </p:txBody>
      </p:sp>
      <p:sp>
        <p:nvSpPr>
          <p:cNvPr id="6" name="Footer Placeholder 5">
            <a:extLst>
              <a:ext uri="{FF2B5EF4-FFF2-40B4-BE49-F238E27FC236}">
                <a16:creationId xmlns:a16="http://schemas.microsoft.com/office/drawing/2014/main" id="{9B5AA52F-9088-8E49-B732-9757C82DFB8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4F1FD4C-2735-C148-8574-6179199994A8}"/>
              </a:ext>
            </a:extLst>
          </p:cNvPr>
          <p:cNvSpPr>
            <a:spLocks noGrp="1"/>
          </p:cNvSpPr>
          <p:nvPr>
            <p:ph type="sldNum" sz="quarter" idx="12"/>
          </p:nvPr>
        </p:nvSpPr>
        <p:spPr/>
        <p:txBody>
          <a:bodyPr/>
          <a:lstStyle/>
          <a:p>
            <a:fld id="{AEAE7004-BEF3-894B-A110-F9C91B7F5FD5}" type="slidenum">
              <a:rPr lang="en-US" smtClean="0"/>
              <a:t>‹#›</a:t>
            </a:fld>
            <a:endParaRPr lang="en-US" dirty="0"/>
          </a:p>
        </p:txBody>
      </p:sp>
    </p:spTree>
    <p:extLst>
      <p:ext uri="{BB962C8B-B14F-4D97-AF65-F5344CB8AC3E}">
        <p14:creationId xmlns:p14="http://schemas.microsoft.com/office/powerpoint/2010/main" val="1195416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A0E5D7-425A-CF4D-8F8F-F73F468017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E46529-CD59-3E4B-850D-D4C0DCB32A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7F8B19-1FCD-1C4C-B4FD-C7AA0F6133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1ADE3D-23DB-644D-BA72-2E1020C58629}" type="datetimeFigureOut">
              <a:rPr lang="en-US" smtClean="0"/>
              <a:t>10/24/20</a:t>
            </a:fld>
            <a:endParaRPr lang="en-US" dirty="0"/>
          </a:p>
        </p:txBody>
      </p:sp>
      <p:sp>
        <p:nvSpPr>
          <p:cNvPr id="5" name="Footer Placeholder 4">
            <a:extLst>
              <a:ext uri="{FF2B5EF4-FFF2-40B4-BE49-F238E27FC236}">
                <a16:creationId xmlns:a16="http://schemas.microsoft.com/office/drawing/2014/main" id="{AF216D58-39AD-5046-B2F3-C74AFD087D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7478279-79C8-1945-848C-3F3BF72EC6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AE7004-BEF3-894B-A110-F9C91B7F5FD5}" type="slidenum">
              <a:rPr lang="en-US" smtClean="0"/>
              <a:t>‹#›</a:t>
            </a:fld>
            <a:endParaRPr lang="en-US" dirty="0"/>
          </a:p>
        </p:txBody>
      </p:sp>
    </p:spTree>
    <p:extLst>
      <p:ext uri="{BB962C8B-B14F-4D97-AF65-F5344CB8AC3E}">
        <p14:creationId xmlns:p14="http://schemas.microsoft.com/office/powerpoint/2010/main" val="2556172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E6E7-6374-FE44-8091-96B2C1474045}"/>
              </a:ext>
            </a:extLst>
          </p:cNvPr>
          <p:cNvSpPr>
            <a:spLocks noGrp="1"/>
          </p:cNvSpPr>
          <p:nvPr>
            <p:ph type="ctrTitle"/>
          </p:nvPr>
        </p:nvSpPr>
        <p:spPr/>
        <p:txBody>
          <a:bodyPr/>
          <a:lstStyle/>
          <a:p>
            <a:r>
              <a:rPr lang="en-US" b="1" dirty="0"/>
              <a:t>TWG Photos 1988</a:t>
            </a:r>
          </a:p>
        </p:txBody>
      </p:sp>
      <p:sp>
        <p:nvSpPr>
          <p:cNvPr id="3" name="Subtitle 2">
            <a:extLst>
              <a:ext uri="{FF2B5EF4-FFF2-40B4-BE49-F238E27FC236}">
                <a16:creationId xmlns:a16="http://schemas.microsoft.com/office/drawing/2014/main" id="{B9BD9527-3DEC-E547-85F1-FE5F6CAB9FCE}"/>
              </a:ext>
            </a:extLst>
          </p:cNvPr>
          <p:cNvSpPr>
            <a:spLocks noGrp="1"/>
          </p:cNvSpPr>
          <p:nvPr>
            <p:ph type="subTitle" idx="1"/>
          </p:nvPr>
        </p:nvSpPr>
        <p:spPr>
          <a:xfrm>
            <a:off x="1524000" y="4050507"/>
            <a:ext cx="9144000" cy="457200"/>
          </a:xfrm>
        </p:spPr>
        <p:txBody>
          <a:bodyPr/>
          <a:lstStyle/>
          <a:p>
            <a:r>
              <a:rPr lang="en-US" dirty="0"/>
              <a:t>Created October 24, 2020</a:t>
            </a:r>
          </a:p>
        </p:txBody>
      </p:sp>
    </p:spTree>
    <p:extLst>
      <p:ext uri="{BB962C8B-B14F-4D97-AF65-F5344CB8AC3E}">
        <p14:creationId xmlns:p14="http://schemas.microsoft.com/office/powerpoint/2010/main" val="1441049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87AD5-BDD8-554F-95CA-E7E6F8589FB4}"/>
              </a:ext>
            </a:extLst>
          </p:cNvPr>
          <p:cNvSpPr>
            <a:spLocks noGrp="1"/>
          </p:cNvSpPr>
          <p:nvPr>
            <p:ph type="title"/>
          </p:nvPr>
        </p:nvSpPr>
        <p:spPr>
          <a:xfrm>
            <a:off x="831850" y="1171339"/>
            <a:ext cx="10515600" cy="1382936"/>
          </a:xfrm>
        </p:spPr>
        <p:txBody>
          <a:bodyPr>
            <a:normAutofit/>
          </a:bodyPr>
          <a:lstStyle/>
          <a:p>
            <a:pPr algn="ctr"/>
            <a:r>
              <a:rPr lang="en-US" sz="3600" b="1" dirty="0"/>
              <a:t>1988 300 TWG Events Photographs</a:t>
            </a:r>
          </a:p>
        </p:txBody>
      </p:sp>
      <p:sp>
        <p:nvSpPr>
          <p:cNvPr id="4" name="Subtitle 3">
            <a:extLst>
              <a:ext uri="{FF2B5EF4-FFF2-40B4-BE49-F238E27FC236}">
                <a16:creationId xmlns:a16="http://schemas.microsoft.com/office/drawing/2014/main" id="{12357460-F3C8-F345-8AE0-AFA5C65F0A55}"/>
              </a:ext>
            </a:extLst>
          </p:cNvPr>
          <p:cNvSpPr>
            <a:spLocks noGrp="1"/>
          </p:cNvSpPr>
          <p:nvPr>
            <p:ph type="body" idx="1"/>
          </p:nvPr>
        </p:nvSpPr>
        <p:spPr>
          <a:xfrm>
            <a:off x="0" y="4589463"/>
            <a:ext cx="12192000" cy="2158960"/>
          </a:xfrm>
        </p:spPr>
        <p:txBody>
          <a:bodyPr>
            <a:normAutofit fontScale="92500" lnSpcReduction="20000"/>
          </a:bodyPr>
          <a:lstStyle/>
          <a:p>
            <a:pPr algn="l"/>
            <a:r>
              <a:rPr lang="en-US" b="1" dirty="0"/>
              <a:t>Holodomor:</a:t>
            </a:r>
            <a:r>
              <a:rPr lang="en-US" dirty="0"/>
              <a:t> Jim Mace, Marta Zielyk</a:t>
            </a:r>
          </a:p>
          <a:p>
            <a:pPr algn="l"/>
            <a:r>
              <a:rPr lang="en-US" b="1" dirty="0"/>
              <a:t>Ukrainian – Polish Ties: </a:t>
            </a:r>
            <a:r>
              <a:rPr lang="en-US" dirty="0"/>
              <a:t>Khrystyna Mokry, Marta Pereyma, Wolodymyr Mokry, Daria Stec, Ross Chomiak</a:t>
            </a:r>
          </a:p>
          <a:p>
            <a:pPr algn="l"/>
            <a:r>
              <a:rPr lang="en-US" b="1" dirty="0"/>
              <a:t>Fellowship Award: </a:t>
            </a:r>
            <a:r>
              <a:rPr lang="en-US" dirty="0"/>
              <a:t>Adrian Karmazyn, Andrew Mostovych, Peter Melnycky</a:t>
            </a:r>
          </a:p>
          <a:p>
            <a:endParaRPr lang="en-US" dirty="0"/>
          </a:p>
          <a:p>
            <a:pPr algn="l"/>
            <a:endParaRPr lang="en-US" dirty="0"/>
          </a:p>
          <a:p>
            <a:pPr algn="l"/>
            <a:r>
              <a:rPr lang="en-US" dirty="0"/>
              <a:t> </a:t>
            </a:r>
          </a:p>
        </p:txBody>
      </p:sp>
    </p:spTree>
    <p:extLst>
      <p:ext uri="{BB962C8B-B14F-4D97-AF65-F5344CB8AC3E}">
        <p14:creationId xmlns:p14="http://schemas.microsoft.com/office/powerpoint/2010/main" val="3930283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descr="A person wearing a suit and tie&#10;&#10;Description automatically generated">
            <a:extLst>
              <a:ext uri="{FF2B5EF4-FFF2-40B4-BE49-F238E27FC236}">
                <a16:creationId xmlns:a16="http://schemas.microsoft.com/office/drawing/2014/main" id="{1CEF33E1-EB0D-0044-B7EB-B7973848EBA1}"/>
              </a:ext>
            </a:extLst>
          </p:cNvPr>
          <p:cNvPicPr>
            <a:picLocks noChangeAspect="1"/>
          </p:cNvPicPr>
          <p:nvPr/>
        </p:nvPicPr>
        <p:blipFill rotWithShape="1">
          <a:blip r:embed="rId3"/>
          <a:srcRect b="16373"/>
          <a:stretch/>
        </p:blipFill>
        <p:spPr>
          <a:xfrm>
            <a:off x="20" y="1282"/>
            <a:ext cx="12191980" cy="6856718"/>
          </a:xfrm>
          <a:prstGeom prst="rect">
            <a:avLst/>
          </a:prstGeom>
        </p:spPr>
      </p:pic>
    </p:spTree>
    <p:extLst>
      <p:ext uri="{BB962C8B-B14F-4D97-AF65-F5344CB8AC3E}">
        <p14:creationId xmlns:p14="http://schemas.microsoft.com/office/powerpoint/2010/main" val="1311704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descr="A group of people posing for a photo&#10;&#10;Description automatically generated">
            <a:extLst>
              <a:ext uri="{FF2B5EF4-FFF2-40B4-BE49-F238E27FC236}">
                <a16:creationId xmlns:a16="http://schemas.microsoft.com/office/drawing/2014/main" id="{802409DB-3348-3B4F-8369-E642729092D9}"/>
              </a:ext>
            </a:extLst>
          </p:cNvPr>
          <p:cNvPicPr>
            <a:picLocks noChangeAspect="1"/>
          </p:cNvPicPr>
          <p:nvPr/>
        </p:nvPicPr>
        <p:blipFill rotWithShape="1">
          <a:blip r:embed="rId3"/>
          <a:srcRect b="15746"/>
          <a:stretch/>
        </p:blipFill>
        <p:spPr>
          <a:xfrm>
            <a:off x="20" y="1282"/>
            <a:ext cx="12191980" cy="6856718"/>
          </a:xfrm>
          <a:prstGeom prst="rect">
            <a:avLst/>
          </a:prstGeom>
        </p:spPr>
      </p:pic>
    </p:spTree>
    <p:extLst>
      <p:ext uri="{BB962C8B-B14F-4D97-AF65-F5344CB8AC3E}">
        <p14:creationId xmlns:p14="http://schemas.microsoft.com/office/powerpoint/2010/main" val="2137130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descr="A person standing in front of a group of people posing for the camera&#10;&#10;Description automatically generated">
            <a:extLst>
              <a:ext uri="{FF2B5EF4-FFF2-40B4-BE49-F238E27FC236}">
                <a16:creationId xmlns:a16="http://schemas.microsoft.com/office/drawing/2014/main" id="{1DC7B087-3DFB-6B4E-8543-85F472D47CB5}"/>
              </a:ext>
            </a:extLst>
          </p:cNvPr>
          <p:cNvPicPr>
            <a:picLocks noChangeAspect="1"/>
          </p:cNvPicPr>
          <p:nvPr/>
        </p:nvPicPr>
        <p:blipFill rotWithShape="1">
          <a:blip r:embed="rId3"/>
          <a:srcRect b="15746"/>
          <a:stretch/>
        </p:blipFill>
        <p:spPr>
          <a:xfrm>
            <a:off x="20" y="1282"/>
            <a:ext cx="12191980" cy="6856718"/>
          </a:xfrm>
          <a:prstGeom prst="rect">
            <a:avLst/>
          </a:prstGeom>
        </p:spPr>
      </p:pic>
    </p:spTree>
    <p:extLst>
      <p:ext uri="{BB962C8B-B14F-4D97-AF65-F5344CB8AC3E}">
        <p14:creationId xmlns:p14="http://schemas.microsoft.com/office/powerpoint/2010/main" val="1207402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87AD5-BDD8-554F-95CA-E7E6F8589FB4}"/>
              </a:ext>
            </a:extLst>
          </p:cNvPr>
          <p:cNvSpPr>
            <a:spLocks noGrp="1"/>
          </p:cNvSpPr>
          <p:nvPr>
            <p:ph type="title"/>
          </p:nvPr>
        </p:nvSpPr>
        <p:spPr>
          <a:xfrm>
            <a:off x="0" y="937071"/>
            <a:ext cx="12192000" cy="2289780"/>
          </a:xfrm>
        </p:spPr>
        <p:txBody>
          <a:bodyPr>
            <a:normAutofit/>
          </a:bodyPr>
          <a:lstStyle/>
          <a:p>
            <a:pPr algn="ctr"/>
            <a:r>
              <a:rPr lang="en-US" sz="3600" b="1" dirty="0"/>
              <a:t>1988 310 TWG Events</a:t>
            </a:r>
            <a:br>
              <a:rPr lang="en-US" sz="3600" b="1" dirty="0"/>
            </a:br>
            <a:r>
              <a:rPr lang="en-US" sz="3600" b="1" dirty="0"/>
              <a:t>Virsky Dancers Welcome</a:t>
            </a:r>
            <a:br>
              <a:rPr lang="en-US" sz="3600" b="1" dirty="0"/>
            </a:br>
            <a:r>
              <a:rPr lang="en-US" sz="3600" b="1" dirty="0"/>
              <a:t>Arlington Hyatt </a:t>
            </a:r>
            <a:br>
              <a:rPr lang="en-US" sz="3600" b="1" dirty="0"/>
            </a:br>
            <a:r>
              <a:rPr lang="en-US" sz="3600" b="1" dirty="0"/>
              <a:t>February 9 Photographs</a:t>
            </a:r>
          </a:p>
        </p:txBody>
      </p:sp>
      <p:sp>
        <p:nvSpPr>
          <p:cNvPr id="4" name="Subtitle 3">
            <a:extLst>
              <a:ext uri="{FF2B5EF4-FFF2-40B4-BE49-F238E27FC236}">
                <a16:creationId xmlns:a16="http://schemas.microsoft.com/office/drawing/2014/main" id="{12357460-F3C8-F345-8AE0-AFA5C65F0A55}"/>
              </a:ext>
            </a:extLst>
          </p:cNvPr>
          <p:cNvSpPr>
            <a:spLocks noGrp="1"/>
          </p:cNvSpPr>
          <p:nvPr>
            <p:ph type="body" idx="1"/>
          </p:nvPr>
        </p:nvSpPr>
        <p:spPr>
          <a:xfrm>
            <a:off x="0" y="4589463"/>
            <a:ext cx="12192000" cy="1500187"/>
          </a:xfrm>
        </p:spPr>
        <p:txBody>
          <a:bodyPr>
            <a:normAutofit/>
          </a:bodyPr>
          <a:lstStyle/>
          <a:p>
            <a:pPr algn="l"/>
            <a:r>
              <a:rPr lang="en-US" sz="2200" dirty="0"/>
              <a:t>Yaro Bihun, Natalie Sluzar</a:t>
            </a:r>
          </a:p>
          <a:p>
            <a:pPr algn="l"/>
            <a:r>
              <a:rPr lang="en-US" sz="2200" dirty="0"/>
              <a:t>Chrystia Shashkevych Oryshkevych</a:t>
            </a:r>
          </a:p>
          <a:p>
            <a:pPr algn="l"/>
            <a:r>
              <a:rPr lang="en-US" sz="2200" dirty="0"/>
              <a:t>Daria Stec, Marta Pereyma, Myroslav Vantukh</a:t>
            </a:r>
          </a:p>
          <a:p>
            <a:pPr algn="l"/>
            <a:endParaRPr lang="en-US" sz="2200" dirty="0"/>
          </a:p>
          <a:p>
            <a:pPr algn="l"/>
            <a:endParaRPr lang="en-US" dirty="0"/>
          </a:p>
        </p:txBody>
      </p:sp>
    </p:spTree>
    <p:extLst>
      <p:ext uri="{BB962C8B-B14F-4D97-AF65-F5344CB8AC3E}">
        <p14:creationId xmlns:p14="http://schemas.microsoft.com/office/powerpoint/2010/main" val="72061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descr="A person standing in front of a cake&#10;&#10;Description automatically generated">
            <a:extLst>
              <a:ext uri="{FF2B5EF4-FFF2-40B4-BE49-F238E27FC236}">
                <a16:creationId xmlns:a16="http://schemas.microsoft.com/office/drawing/2014/main" id="{56851BC9-6FAD-6844-AE0D-4E08D4B6FF86}"/>
              </a:ext>
            </a:extLst>
          </p:cNvPr>
          <p:cNvPicPr>
            <a:picLocks noChangeAspect="1"/>
          </p:cNvPicPr>
          <p:nvPr/>
        </p:nvPicPr>
        <p:blipFill rotWithShape="1">
          <a:blip r:embed="rId3"/>
          <a:srcRect b="20789"/>
          <a:stretch/>
        </p:blipFill>
        <p:spPr>
          <a:xfrm>
            <a:off x="20" y="1282"/>
            <a:ext cx="12191980" cy="6856718"/>
          </a:xfrm>
          <a:prstGeom prst="rect">
            <a:avLst/>
          </a:prstGeom>
        </p:spPr>
      </p:pic>
    </p:spTree>
    <p:extLst>
      <p:ext uri="{BB962C8B-B14F-4D97-AF65-F5344CB8AC3E}">
        <p14:creationId xmlns:p14="http://schemas.microsoft.com/office/powerpoint/2010/main" val="1399457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descr="A group of people posing for a photo&#10;&#10;Description automatically generated">
            <a:extLst>
              <a:ext uri="{FF2B5EF4-FFF2-40B4-BE49-F238E27FC236}">
                <a16:creationId xmlns:a16="http://schemas.microsoft.com/office/drawing/2014/main" id="{FB1612B2-0198-AD4B-A7EB-7E53794E1D16}"/>
              </a:ext>
            </a:extLst>
          </p:cNvPr>
          <p:cNvPicPr>
            <a:picLocks noChangeAspect="1"/>
          </p:cNvPicPr>
          <p:nvPr/>
        </p:nvPicPr>
        <p:blipFill rotWithShape="1">
          <a:blip r:embed="rId3"/>
          <a:srcRect b="15429"/>
          <a:stretch/>
        </p:blipFill>
        <p:spPr>
          <a:xfrm>
            <a:off x="20" y="1282"/>
            <a:ext cx="12191980" cy="6856718"/>
          </a:xfrm>
          <a:prstGeom prst="rect">
            <a:avLst/>
          </a:prstGeom>
        </p:spPr>
      </p:pic>
    </p:spTree>
    <p:extLst>
      <p:ext uri="{BB962C8B-B14F-4D97-AF65-F5344CB8AC3E}">
        <p14:creationId xmlns:p14="http://schemas.microsoft.com/office/powerpoint/2010/main" val="567867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descr="A group of people standing in a room&#10;&#10;Description automatically generated">
            <a:extLst>
              <a:ext uri="{FF2B5EF4-FFF2-40B4-BE49-F238E27FC236}">
                <a16:creationId xmlns:a16="http://schemas.microsoft.com/office/drawing/2014/main" id="{7A695836-B5C3-214E-B917-42D9BB26AC0B}"/>
              </a:ext>
            </a:extLst>
          </p:cNvPr>
          <p:cNvPicPr>
            <a:picLocks noChangeAspect="1"/>
          </p:cNvPicPr>
          <p:nvPr/>
        </p:nvPicPr>
        <p:blipFill rotWithShape="1">
          <a:blip r:embed="rId3"/>
          <a:srcRect b="15746"/>
          <a:stretch/>
        </p:blipFill>
        <p:spPr>
          <a:xfrm>
            <a:off x="20" y="1282"/>
            <a:ext cx="12191980" cy="6856718"/>
          </a:xfrm>
          <a:prstGeom prst="rect">
            <a:avLst/>
          </a:prstGeom>
        </p:spPr>
      </p:pic>
    </p:spTree>
    <p:extLst>
      <p:ext uri="{BB962C8B-B14F-4D97-AF65-F5344CB8AC3E}">
        <p14:creationId xmlns:p14="http://schemas.microsoft.com/office/powerpoint/2010/main" val="1693297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87AD5-BDD8-554F-95CA-E7E6F8589FB4}"/>
              </a:ext>
            </a:extLst>
          </p:cNvPr>
          <p:cNvSpPr>
            <a:spLocks noGrp="1"/>
          </p:cNvSpPr>
          <p:nvPr>
            <p:ph type="title"/>
          </p:nvPr>
        </p:nvSpPr>
        <p:spPr>
          <a:xfrm>
            <a:off x="831850" y="1709738"/>
            <a:ext cx="10515600" cy="791637"/>
          </a:xfrm>
        </p:spPr>
        <p:txBody>
          <a:bodyPr>
            <a:normAutofit/>
          </a:bodyPr>
          <a:lstStyle/>
          <a:p>
            <a:pPr algn="ctr"/>
            <a:r>
              <a:rPr lang="en-US" sz="3600" b="1" dirty="0"/>
              <a:t>1988 400 TWG Co-sponsored Event Photographs</a:t>
            </a:r>
          </a:p>
        </p:txBody>
      </p:sp>
      <p:sp>
        <p:nvSpPr>
          <p:cNvPr id="4" name="Subtitle 3">
            <a:extLst>
              <a:ext uri="{FF2B5EF4-FFF2-40B4-BE49-F238E27FC236}">
                <a16:creationId xmlns:a16="http://schemas.microsoft.com/office/drawing/2014/main" id="{12357460-F3C8-F345-8AE0-AFA5C65F0A55}"/>
              </a:ext>
            </a:extLst>
          </p:cNvPr>
          <p:cNvSpPr>
            <a:spLocks noGrp="1"/>
          </p:cNvSpPr>
          <p:nvPr>
            <p:ph type="body" idx="1"/>
          </p:nvPr>
        </p:nvSpPr>
        <p:spPr>
          <a:xfrm>
            <a:off x="0" y="4589463"/>
            <a:ext cx="12192000" cy="1500187"/>
          </a:xfrm>
        </p:spPr>
        <p:txBody>
          <a:bodyPr>
            <a:normAutofit/>
          </a:bodyPr>
          <a:lstStyle/>
          <a:p>
            <a:pPr algn="l"/>
            <a:r>
              <a:rPr lang="en-US" sz="2200" dirty="0"/>
              <a:t>Antonovych Awards</a:t>
            </a:r>
          </a:p>
        </p:txBody>
      </p:sp>
    </p:spTree>
    <p:extLst>
      <p:ext uri="{BB962C8B-B14F-4D97-AF65-F5344CB8AC3E}">
        <p14:creationId xmlns:p14="http://schemas.microsoft.com/office/powerpoint/2010/main" val="636398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87AD5-BDD8-554F-95CA-E7E6F8589FB4}"/>
              </a:ext>
            </a:extLst>
          </p:cNvPr>
          <p:cNvSpPr>
            <a:spLocks noGrp="1"/>
          </p:cNvSpPr>
          <p:nvPr>
            <p:ph type="title"/>
          </p:nvPr>
        </p:nvSpPr>
        <p:spPr>
          <a:xfrm>
            <a:off x="831850" y="793488"/>
            <a:ext cx="10515600" cy="2584503"/>
          </a:xfrm>
        </p:spPr>
        <p:txBody>
          <a:bodyPr>
            <a:normAutofit/>
          </a:bodyPr>
          <a:lstStyle/>
          <a:p>
            <a:pPr algn="ctr"/>
            <a:r>
              <a:rPr lang="en-US" sz="3600" b="1" dirty="0"/>
              <a:t>1988 420 TWG Co-sponsor of Antonovych Awards</a:t>
            </a:r>
            <a:br>
              <a:rPr lang="en-US" sz="3600" b="1" dirty="0"/>
            </a:br>
            <a:r>
              <a:rPr lang="en-US" sz="3600" b="1" dirty="0"/>
              <a:t>Georgetown University</a:t>
            </a:r>
            <a:br>
              <a:rPr lang="en-US" sz="3600" b="1" dirty="0"/>
            </a:br>
            <a:r>
              <a:rPr lang="en-US" sz="3600" b="1" dirty="0"/>
              <a:t>Copley Formal Lounge</a:t>
            </a:r>
            <a:br>
              <a:rPr lang="en-US" sz="3600" b="1" dirty="0"/>
            </a:br>
            <a:r>
              <a:rPr lang="en-US" sz="3600" b="1" dirty="0"/>
              <a:t>March 20 Photographs</a:t>
            </a:r>
          </a:p>
        </p:txBody>
      </p:sp>
      <p:sp>
        <p:nvSpPr>
          <p:cNvPr id="4" name="Subtitle 3">
            <a:extLst>
              <a:ext uri="{FF2B5EF4-FFF2-40B4-BE49-F238E27FC236}">
                <a16:creationId xmlns:a16="http://schemas.microsoft.com/office/drawing/2014/main" id="{12357460-F3C8-F345-8AE0-AFA5C65F0A55}"/>
              </a:ext>
            </a:extLst>
          </p:cNvPr>
          <p:cNvSpPr>
            <a:spLocks noGrp="1"/>
          </p:cNvSpPr>
          <p:nvPr>
            <p:ph type="body" idx="1"/>
          </p:nvPr>
        </p:nvSpPr>
        <p:spPr>
          <a:xfrm>
            <a:off x="0" y="4589463"/>
            <a:ext cx="12192000" cy="1932249"/>
          </a:xfrm>
        </p:spPr>
        <p:txBody>
          <a:bodyPr>
            <a:normAutofit/>
          </a:bodyPr>
          <a:lstStyle/>
          <a:p>
            <a:pPr algn="l"/>
            <a:r>
              <a:rPr lang="en-US" sz="2200" dirty="0"/>
              <a:t>Robert Conquest</a:t>
            </a:r>
          </a:p>
          <a:p>
            <a:pPr algn="l"/>
            <a:r>
              <a:rPr lang="en-US" sz="2200" dirty="0"/>
              <a:t>Jaroslaw Pelenski, Bohdan Rubchak, Leonid Plyushch, Omelian Antonovych,  Tetiana Antonovych, Robert Conquest, Ivan Fizer, Roman Szporluk</a:t>
            </a:r>
          </a:p>
          <a:p>
            <a:pPr algn="l"/>
            <a:r>
              <a:rPr lang="en-US" sz="2200" dirty="0"/>
              <a:t>Leonid Plyushch, Marta Chomiak</a:t>
            </a:r>
          </a:p>
          <a:p>
            <a:endParaRPr lang="en-US" sz="1800" dirty="0"/>
          </a:p>
          <a:p>
            <a:pPr algn="l"/>
            <a:endParaRPr lang="en-US" sz="1800" dirty="0"/>
          </a:p>
          <a:p>
            <a:pPr algn="l"/>
            <a:endParaRPr lang="en-US" sz="1800" dirty="0"/>
          </a:p>
          <a:p>
            <a:pPr algn="l"/>
            <a:endParaRPr lang="en-US" sz="1800" dirty="0"/>
          </a:p>
          <a:p>
            <a:pPr algn="l"/>
            <a:endParaRPr lang="en-US" sz="1800" dirty="0"/>
          </a:p>
          <a:p>
            <a:pPr algn="l"/>
            <a:endParaRPr lang="en-US" sz="1800" dirty="0"/>
          </a:p>
        </p:txBody>
      </p:sp>
    </p:spTree>
    <p:extLst>
      <p:ext uri="{BB962C8B-B14F-4D97-AF65-F5344CB8AC3E}">
        <p14:creationId xmlns:p14="http://schemas.microsoft.com/office/powerpoint/2010/main" val="2143576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87AD5-BDD8-554F-95CA-E7E6F8589FB4}"/>
              </a:ext>
            </a:extLst>
          </p:cNvPr>
          <p:cNvSpPr>
            <a:spLocks noGrp="1"/>
          </p:cNvSpPr>
          <p:nvPr>
            <p:ph type="title"/>
          </p:nvPr>
        </p:nvSpPr>
        <p:spPr>
          <a:xfrm>
            <a:off x="831850" y="317398"/>
            <a:ext cx="10515600" cy="2448476"/>
          </a:xfrm>
        </p:spPr>
        <p:txBody>
          <a:bodyPr>
            <a:normAutofit/>
          </a:bodyPr>
          <a:lstStyle/>
          <a:p>
            <a:pPr algn="ctr"/>
            <a:r>
              <a:rPr lang="en-US" sz="3600" b="1" dirty="0"/>
              <a:t>1988 110 TWG Annual Meeting </a:t>
            </a:r>
            <a:br>
              <a:rPr lang="en-US" sz="3600" b="1" dirty="0"/>
            </a:br>
            <a:r>
              <a:rPr lang="en-US" sz="3600" b="1" dirty="0"/>
              <a:t>Georgetown Holiday Inn</a:t>
            </a:r>
            <a:br>
              <a:rPr lang="en-US" sz="3600" b="1" dirty="0"/>
            </a:br>
            <a:r>
              <a:rPr lang="en-US" sz="3600" b="1" dirty="0"/>
              <a:t>September 23 Photographs</a:t>
            </a:r>
          </a:p>
        </p:txBody>
      </p:sp>
      <p:sp>
        <p:nvSpPr>
          <p:cNvPr id="4" name="Subtitle 3">
            <a:extLst>
              <a:ext uri="{FF2B5EF4-FFF2-40B4-BE49-F238E27FC236}">
                <a16:creationId xmlns:a16="http://schemas.microsoft.com/office/drawing/2014/main" id="{12357460-F3C8-F345-8AE0-AFA5C65F0A55}"/>
              </a:ext>
            </a:extLst>
          </p:cNvPr>
          <p:cNvSpPr>
            <a:spLocks noGrp="1"/>
          </p:cNvSpPr>
          <p:nvPr>
            <p:ph type="body" idx="1"/>
          </p:nvPr>
        </p:nvSpPr>
        <p:spPr>
          <a:xfrm>
            <a:off x="0" y="3385547"/>
            <a:ext cx="12192000" cy="3415775"/>
          </a:xfrm>
        </p:spPr>
        <p:txBody>
          <a:bodyPr>
            <a:noAutofit/>
          </a:bodyPr>
          <a:lstStyle/>
          <a:p>
            <a:pPr algn="l"/>
            <a:r>
              <a:rPr lang="en-US" sz="2000" dirty="0"/>
              <a:t>See 1988 April TWG NEWS for planning of semi-annual meeting that was held April 22 at Van Ness East</a:t>
            </a:r>
          </a:p>
          <a:p>
            <a:pPr algn="l"/>
            <a:r>
              <a:rPr lang="en-US" sz="2000" dirty="0"/>
              <a:t>See 1988 August TWG NEWS, page 3, and September TWG NEWS, page 1, for event planning and October TWG NEWS, page 1, for Annual Meeting coverage</a:t>
            </a:r>
          </a:p>
          <a:p>
            <a:pPr lvl="0" algn="l">
              <a:lnSpc>
                <a:spcPct val="100000"/>
              </a:lnSpc>
              <a:spcBef>
                <a:spcPts val="0"/>
              </a:spcBef>
              <a:defRPr/>
            </a:pPr>
            <a:endParaRPr lang="en-US" sz="2000" dirty="0"/>
          </a:p>
          <a:p>
            <a:pPr lvl="0" algn="l">
              <a:lnSpc>
                <a:spcPct val="100000"/>
              </a:lnSpc>
              <a:spcBef>
                <a:spcPts val="0"/>
              </a:spcBef>
              <a:defRPr/>
            </a:pPr>
            <a:r>
              <a:rPr lang="en-US" sz="2000" dirty="0"/>
              <a:t>Elected to the Board: Yaro Bihun – President; Lydia Chopivsky – Vice President; Orest Deychakiwsky - Secretary; Helen Chaikovsky – Treasurer; Orysia Pylyshenko – Events Director; Marta Zielyk - Public Relations; Andrew Rylyk – Membership Director; Laryssa Chopivsky - Special Projects</a:t>
            </a:r>
          </a:p>
          <a:p>
            <a:pPr lvl="0" algn="l">
              <a:lnSpc>
                <a:spcPct val="100000"/>
              </a:lnSpc>
              <a:spcBef>
                <a:spcPts val="0"/>
              </a:spcBef>
              <a:defRPr/>
            </a:pPr>
            <a:endParaRPr lang="en-US" sz="2000" dirty="0"/>
          </a:p>
          <a:p>
            <a:pPr lvl="0" algn="l">
              <a:lnSpc>
                <a:spcPct val="100000"/>
              </a:lnSpc>
              <a:spcBef>
                <a:spcPts val="0"/>
              </a:spcBef>
              <a:defRPr/>
            </a:pPr>
            <a:r>
              <a:rPr lang="en-US" sz="2000" dirty="0"/>
              <a:t>Auditing Committee: Leonid Kondratiuk, Daria Stec, Natalie Sluzar</a:t>
            </a:r>
          </a:p>
          <a:p>
            <a:pPr lvl="0" algn="l">
              <a:lnSpc>
                <a:spcPct val="100000"/>
              </a:lnSpc>
              <a:spcBef>
                <a:spcPts val="0"/>
              </a:spcBef>
              <a:defRPr/>
            </a:pPr>
            <a:endParaRPr lang="en-US" sz="2000" dirty="0"/>
          </a:p>
          <a:p>
            <a:pPr algn="l">
              <a:lnSpc>
                <a:spcPct val="100000"/>
              </a:lnSpc>
              <a:spcBef>
                <a:spcPts val="0"/>
              </a:spcBef>
              <a:defRPr/>
            </a:pPr>
            <a:r>
              <a:rPr lang="en-US" sz="2000" dirty="0"/>
              <a:t>Others In Photo: Ihor Vitkovitsky</a:t>
            </a:r>
          </a:p>
          <a:p>
            <a:pPr lvl="0" algn="l">
              <a:lnSpc>
                <a:spcPct val="100000"/>
              </a:lnSpc>
              <a:spcBef>
                <a:spcPts val="0"/>
              </a:spcBef>
              <a:defRPr/>
            </a:pPr>
            <a:endParaRPr lang="en-US" sz="1600" dirty="0"/>
          </a:p>
        </p:txBody>
      </p:sp>
    </p:spTree>
    <p:extLst>
      <p:ext uri="{BB962C8B-B14F-4D97-AF65-F5344CB8AC3E}">
        <p14:creationId xmlns:p14="http://schemas.microsoft.com/office/powerpoint/2010/main" val="185511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descr="A person wearing a suit and tie&#10;&#10;Description automatically generated">
            <a:extLst>
              <a:ext uri="{FF2B5EF4-FFF2-40B4-BE49-F238E27FC236}">
                <a16:creationId xmlns:a16="http://schemas.microsoft.com/office/drawing/2014/main" id="{A3B85B83-BC80-3F49-803C-914B2B0AC248}"/>
              </a:ext>
            </a:extLst>
          </p:cNvPr>
          <p:cNvPicPr>
            <a:picLocks noChangeAspect="1"/>
          </p:cNvPicPr>
          <p:nvPr/>
        </p:nvPicPr>
        <p:blipFill rotWithShape="1">
          <a:blip r:embed="rId3"/>
          <a:srcRect b="16682"/>
          <a:stretch/>
        </p:blipFill>
        <p:spPr>
          <a:xfrm>
            <a:off x="20" y="1282"/>
            <a:ext cx="12191980" cy="6856718"/>
          </a:xfrm>
          <a:prstGeom prst="rect">
            <a:avLst/>
          </a:prstGeom>
        </p:spPr>
      </p:pic>
    </p:spTree>
    <p:extLst>
      <p:ext uri="{BB962C8B-B14F-4D97-AF65-F5344CB8AC3E}">
        <p14:creationId xmlns:p14="http://schemas.microsoft.com/office/powerpoint/2010/main" val="2842227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descr="A group of people standing in front of a crowd posing for the camera&#10;&#10;Description automatically generated">
            <a:extLst>
              <a:ext uri="{FF2B5EF4-FFF2-40B4-BE49-F238E27FC236}">
                <a16:creationId xmlns:a16="http://schemas.microsoft.com/office/drawing/2014/main" id="{5B684AC1-69F8-B340-8995-9B9E03D922B2}"/>
              </a:ext>
            </a:extLst>
          </p:cNvPr>
          <p:cNvPicPr>
            <a:picLocks noChangeAspect="1"/>
          </p:cNvPicPr>
          <p:nvPr/>
        </p:nvPicPr>
        <p:blipFill rotWithShape="1">
          <a:blip r:embed="rId3"/>
          <a:srcRect b="16990"/>
          <a:stretch/>
        </p:blipFill>
        <p:spPr>
          <a:xfrm>
            <a:off x="20" y="1282"/>
            <a:ext cx="12191980" cy="6856718"/>
          </a:xfrm>
          <a:prstGeom prst="rect">
            <a:avLst/>
          </a:prstGeom>
        </p:spPr>
      </p:pic>
    </p:spTree>
    <p:extLst>
      <p:ext uri="{BB962C8B-B14F-4D97-AF65-F5344CB8AC3E}">
        <p14:creationId xmlns:p14="http://schemas.microsoft.com/office/powerpoint/2010/main" val="1605401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descr="A group of people sitting next to a person in a suit and tie&#10;&#10;Description automatically generated">
            <a:extLst>
              <a:ext uri="{FF2B5EF4-FFF2-40B4-BE49-F238E27FC236}">
                <a16:creationId xmlns:a16="http://schemas.microsoft.com/office/drawing/2014/main" id="{05AC50D5-D4F7-104B-A618-0CEA65B18560}"/>
              </a:ext>
            </a:extLst>
          </p:cNvPr>
          <p:cNvPicPr>
            <a:picLocks noChangeAspect="1"/>
          </p:cNvPicPr>
          <p:nvPr/>
        </p:nvPicPr>
        <p:blipFill rotWithShape="1">
          <a:blip r:embed="rId3"/>
          <a:srcRect b="16682"/>
          <a:stretch/>
        </p:blipFill>
        <p:spPr>
          <a:xfrm>
            <a:off x="20" y="1282"/>
            <a:ext cx="12191980" cy="6856718"/>
          </a:xfrm>
          <a:prstGeom prst="rect">
            <a:avLst/>
          </a:prstGeom>
        </p:spPr>
      </p:pic>
    </p:spTree>
    <p:extLst>
      <p:ext uri="{BB962C8B-B14F-4D97-AF65-F5344CB8AC3E}">
        <p14:creationId xmlns:p14="http://schemas.microsoft.com/office/powerpoint/2010/main" val="799750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87AD5-BDD8-554F-95CA-E7E6F8589FB4}"/>
              </a:ext>
            </a:extLst>
          </p:cNvPr>
          <p:cNvSpPr>
            <a:spLocks noGrp="1"/>
          </p:cNvSpPr>
          <p:nvPr>
            <p:ph type="title"/>
          </p:nvPr>
        </p:nvSpPr>
        <p:spPr>
          <a:xfrm>
            <a:off x="0" y="1322479"/>
            <a:ext cx="12192000" cy="1201568"/>
          </a:xfrm>
        </p:spPr>
        <p:txBody>
          <a:bodyPr>
            <a:normAutofit fontScale="90000"/>
          </a:bodyPr>
          <a:lstStyle/>
          <a:p>
            <a:pPr algn="ctr">
              <a:tabLst>
                <a:tab pos="855663" algn="l"/>
              </a:tabLst>
            </a:pPr>
            <a:r>
              <a:rPr lang="en-US" sz="4000" b="1" dirty="0"/>
              <a:t>1988 600 TWG Social Events Photographs</a:t>
            </a:r>
            <a:br>
              <a:rPr lang="en-US" sz="3600" b="1" dirty="0"/>
            </a:br>
            <a:r>
              <a:rPr lang="en-US" sz="2200" b="1" dirty="0"/>
              <a:t>Christmas Party</a:t>
            </a:r>
            <a:br>
              <a:rPr lang="en-US" sz="2200" b="1" dirty="0"/>
            </a:br>
            <a:r>
              <a:rPr lang="en-US" sz="2200" b="1" dirty="0"/>
              <a:t>Van Ness East</a:t>
            </a:r>
            <a:br>
              <a:rPr lang="en-US" sz="2200" b="1" dirty="0"/>
            </a:br>
            <a:r>
              <a:rPr lang="en-US" sz="2200" b="1" dirty="0"/>
              <a:t>December 17 Photographs</a:t>
            </a:r>
            <a:endParaRPr lang="en-US" sz="3600" b="1" dirty="0"/>
          </a:p>
        </p:txBody>
      </p:sp>
      <p:sp>
        <p:nvSpPr>
          <p:cNvPr id="4" name="Subtitle 3">
            <a:extLst>
              <a:ext uri="{FF2B5EF4-FFF2-40B4-BE49-F238E27FC236}">
                <a16:creationId xmlns:a16="http://schemas.microsoft.com/office/drawing/2014/main" id="{12357460-F3C8-F345-8AE0-AFA5C65F0A55}"/>
              </a:ext>
            </a:extLst>
          </p:cNvPr>
          <p:cNvSpPr>
            <a:spLocks noGrp="1"/>
          </p:cNvSpPr>
          <p:nvPr>
            <p:ph type="body" idx="1"/>
          </p:nvPr>
        </p:nvSpPr>
        <p:spPr>
          <a:xfrm>
            <a:off x="0" y="4589463"/>
            <a:ext cx="12192000" cy="1500187"/>
          </a:xfrm>
        </p:spPr>
        <p:txBody>
          <a:bodyPr>
            <a:normAutofit/>
          </a:bodyPr>
          <a:lstStyle/>
          <a:p>
            <a:pPr algn="l"/>
            <a:r>
              <a:rPr lang="en-US" sz="2200" dirty="0"/>
              <a:t>Orest Deychakiwsky, Ihor Mychkowsky</a:t>
            </a:r>
          </a:p>
          <a:p>
            <a:pPr algn="l"/>
            <a:r>
              <a:rPr lang="en-US" sz="2200" dirty="0"/>
              <a:t>Orysia Pylyshenko, Lydia Chopivsky, Orest Deychakiwsky, Yaro Bihun, Daria Stec, Maria Rudensky, Anna Worobij</a:t>
            </a:r>
          </a:p>
          <a:p>
            <a:endParaRPr lang="en-US" dirty="0"/>
          </a:p>
          <a:p>
            <a:endParaRPr lang="en-US" dirty="0"/>
          </a:p>
        </p:txBody>
      </p:sp>
    </p:spTree>
    <p:extLst>
      <p:ext uri="{BB962C8B-B14F-4D97-AF65-F5344CB8AC3E}">
        <p14:creationId xmlns:p14="http://schemas.microsoft.com/office/powerpoint/2010/main" val="2173512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descr="A person wearing a costume&#10;&#10;Description automatically generated">
            <a:extLst>
              <a:ext uri="{FF2B5EF4-FFF2-40B4-BE49-F238E27FC236}">
                <a16:creationId xmlns:a16="http://schemas.microsoft.com/office/drawing/2014/main" id="{4973532E-66ED-BF48-B7F0-989FCE6F6D52}"/>
              </a:ext>
            </a:extLst>
          </p:cNvPr>
          <p:cNvPicPr>
            <a:picLocks noChangeAspect="1"/>
          </p:cNvPicPr>
          <p:nvPr/>
        </p:nvPicPr>
        <p:blipFill rotWithShape="1">
          <a:blip r:embed="rId3"/>
          <a:srcRect b="22428"/>
          <a:stretch/>
        </p:blipFill>
        <p:spPr>
          <a:xfrm>
            <a:off x="20" y="1282"/>
            <a:ext cx="12191980" cy="6856718"/>
          </a:xfrm>
          <a:prstGeom prst="rect">
            <a:avLst/>
          </a:prstGeom>
        </p:spPr>
      </p:pic>
    </p:spTree>
    <p:extLst>
      <p:ext uri="{BB962C8B-B14F-4D97-AF65-F5344CB8AC3E}">
        <p14:creationId xmlns:p14="http://schemas.microsoft.com/office/powerpoint/2010/main" val="2257266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descr="A group of people posing for the camera&#10;&#10;Description automatically generated">
            <a:extLst>
              <a:ext uri="{FF2B5EF4-FFF2-40B4-BE49-F238E27FC236}">
                <a16:creationId xmlns:a16="http://schemas.microsoft.com/office/drawing/2014/main" id="{53609871-204D-E340-985C-B2275802B4B7}"/>
              </a:ext>
            </a:extLst>
          </p:cNvPr>
          <p:cNvPicPr>
            <a:picLocks noChangeAspect="1"/>
          </p:cNvPicPr>
          <p:nvPr/>
        </p:nvPicPr>
        <p:blipFill rotWithShape="1">
          <a:blip r:embed="rId3"/>
          <a:srcRect t="272" b="21888"/>
          <a:stretch/>
        </p:blipFill>
        <p:spPr>
          <a:xfrm>
            <a:off x="20" y="1282"/>
            <a:ext cx="12191980" cy="6856718"/>
          </a:xfrm>
          <a:prstGeom prst="rect">
            <a:avLst/>
          </a:prstGeom>
        </p:spPr>
      </p:pic>
    </p:spTree>
    <p:extLst>
      <p:ext uri="{BB962C8B-B14F-4D97-AF65-F5344CB8AC3E}">
        <p14:creationId xmlns:p14="http://schemas.microsoft.com/office/powerpoint/2010/main" val="2374166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descr="A group of people posing for a photo&#10;&#10;Description automatically generated">
            <a:extLst>
              <a:ext uri="{FF2B5EF4-FFF2-40B4-BE49-F238E27FC236}">
                <a16:creationId xmlns:a16="http://schemas.microsoft.com/office/drawing/2014/main" id="{7007E31F-6D31-1D4E-B5CC-8AAEFF2AB76C}"/>
              </a:ext>
            </a:extLst>
          </p:cNvPr>
          <p:cNvPicPr>
            <a:picLocks noChangeAspect="1"/>
          </p:cNvPicPr>
          <p:nvPr/>
        </p:nvPicPr>
        <p:blipFill rotWithShape="1">
          <a:blip r:embed="rId3"/>
          <a:srcRect b="12126"/>
          <a:stretch/>
        </p:blipFill>
        <p:spPr>
          <a:xfrm>
            <a:off x="20" y="1282"/>
            <a:ext cx="12191980" cy="6856718"/>
          </a:xfrm>
          <a:prstGeom prst="rect">
            <a:avLst/>
          </a:prstGeom>
        </p:spPr>
      </p:pic>
    </p:spTree>
    <p:extLst>
      <p:ext uri="{BB962C8B-B14F-4D97-AF65-F5344CB8AC3E}">
        <p14:creationId xmlns:p14="http://schemas.microsoft.com/office/powerpoint/2010/main" val="1207727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descr="Two people sitting on a table&#10;&#10;Description automatically generated">
            <a:extLst>
              <a:ext uri="{FF2B5EF4-FFF2-40B4-BE49-F238E27FC236}">
                <a16:creationId xmlns:a16="http://schemas.microsoft.com/office/drawing/2014/main" id="{FD3C11FA-5C26-124E-BFE9-443E881137ED}"/>
              </a:ext>
            </a:extLst>
          </p:cNvPr>
          <p:cNvPicPr>
            <a:picLocks noChangeAspect="1"/>
          </p:cNvPicPr>
          <p:nvPr/>
        </p:nvPicPr>
        <p:blipFill rotWithShape="1">
          <a:blip r:embed="rId3"/>
          <a:srcRect b="16373"/>
          <a:stretch/>
        </p:blipFill>
        <p:spPr>
          <a:xfrm>
            <a:off x="20" y="1282"/>
            <a:ext cx="12191980" cy="6856718"/>
          </a:xfrm>
          <a:prstGeom prst="rect">
            <a:avLst/>
          </a:prstGeom>
        </p:spPr>
      </p:pic>
    </p:spTree>
    <p:extLst>
      <p:ext uri="{BB962C8B-B14F-4D97-AF65-F5344CB8AC3E}">
        <p14:creationId xmlns:p14="http://schemas.microsoft.com/office/powerpoint/2010/main" val="3929870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87AD5-BDD8-554F-95CA-E7E6F8589FB4}"/>
              </a:ext>
            </a:extLst>
          </p:cNvPr>
          <p:cNvSpPr>
            <a:spLocks noGrp="1"/>
          </p:cNvSpPr>
          <p:nvPr>
            <p:ph type="title"/>
          </p:nvPr>
        </p:nvSpPr>
        <p:spPr>
          <a:xfrm>
            <a:off x="831850" y="538403"/>
            <a:ext cx="10515600" cy="2852737"/>
          </a:xfrm>
        </p:spPr>
        <p:txBody>
          <a:bodyPr>
            <a:normAutofit/>
          </a:bodyPr>
          <a:lstStyle/>
          <a:p>
            <a:pPr algn="ctr"/>
            <a:r>
              <a:rPr lang="en-US" sz="3600" b="1" dirty="0"/>
              <a:t>1988 120 TWG Summit</a:t>
            </a:r>
            <a:br>
              <a:rPr lang="en-US" sz="3600" b="1" dirty="0"/>
            </a:br>
            <a:r>
              <a:rPr lang="en-US" sz="3600" b="1" dirty="0"/>
              <a:t>Cozy Inn</a:t>
            </a:r>
            <a:br>
              <a:rPr lang="en-US" sz="3600" b="1" dirty="0"/>
            </a:br>
            <a:r>
              <a:rPr lang="en-US" sz="3600" b="1" dirty="0"/>
              <a:t>Thurmond MD</a:t>
            </a:r>
            <a:br>
              <a:rPr lang="en-US" sz="3600" b="1" dirty="0"/>
            </a:br>
            <a:r>
              <a:rPr lang="en-US" sz="3600" b="1" dirty="0"/>
              <a:t>August 27 Photographs</a:t>
            </a:r>
          </a:p>
        </p:txBody>
      </p:sp>
      <p:sp>
        <p:nvSpPr>
          <p:cNvPr id="4" name="Subtitle 3">
            <a:extLst>
              <a:ext uri="{FF2B5EF4-FFF2-40B4-BE49-F238E27FC236}">
                <a16:creationId xmlns:a16="http://schemas.microsoft.com/office/drawing/2014/main" id="{12357460-F3C8-F345-8AE0-AFA5C65F0A55}"/>
              </a:ext>
            </a:extLst>
          </p:cNvPr>
          <p:cNvSpPr>
            <a:spLocks noGrp="1"/>
          </p:cNvSpPr>
          <p:nvPr>
            <p:ph type="body" idx="1"/>
          </p:nvPr>
        </p:nvSpPr>
        <p:spPr>
          <a:xfrm>
            <a:off x="0" y="4521450"/>
            <a:ext cx="12192000" cy="2204302"/>
          </a:xfrm>
        </p:spPr>
        <p:txBody>
          <a:bodyPr>
            <a:noAutofit/>
          </a:bodyPr>
          <a:lstStyle/>
          <a:p>
            <a:pPr algn="l"/>
            <a:r>
              <a:rPr lang="en-US" sz="2200" dirty="0"/>
              <a:t>Helen Chaikovsky, Andy Rylyk, Irene Jarosewich, Anna Worobij, Marta Pereyma, Walter Pechenuk, Wasyl Kornylo</a:t>
            </a:r>
          </a:p>
          <a:p>
            <a:pPr algn="l"/>
            <a:r>
              <a:rPr lang="en-US" sz="2200" dirty="0"/>
              <a:t>Ross Chomiak, Walter Pechenuk, Daria Stec, Natalie Sluzar, Marta Pereyma, Anna Worobij, Maria Rudensky, Marta Zielyk, Yaro Bihun, Andy Rylyk, Andrij Masiuk, George Masiuk, Roman Rytaczka, Irene Jarosewich, Helen Chaikovsky, Wasyl Kornylo, Larissa Fontana</a:t>
            </a:r>
          </a:p>
          <a:p>
            <a:pPr algn="l"/>
            <a:r>
              <a:rPr lang="en-US" sz="2200" dirty="0"/>
              <a:t>Wasyl Kornylo, Marta Zielyk, Yaro Bihun</a:t>
            </a:r>
          </a:p>
        </p:txBody>
      </p:sp>
    </p:spTree>
    <p:extLst>
      <p:ext uri="{BB962C8B-B14F-4D97-AF65-F5344CB8AC3E}">
        <p14:creationId xmlns:p14="http://schemas.microsoft.com/office/powerpoint/2010/main" val="4038056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descr="A group of people sitting at a park&#10;&#10;Description automatically generated">
            <a:extLst>
              <a:ext uri="{FF2B5EF4-FFF2-40B4-BE49-F238E27FC236}">
                <a16:creationId xmlns:a16="http://schemas.microsoft.com/office/drawing/2014/main" id="{7DB4CEE1-892F-5545-A20C-7E5A8E0017A9}"/>
              </a:ext>
            </a:extLst>
          </p:cNvPr>
          <p:cNvPicPr>
            <a:picLocks noChangeAspect="1"/>
          </p:cNvPicPr>
          <p:nvPr/>
        </p:nvPicPr>
        <p:blipFill rotWithShape="1">
          <a:blip r:embed="rId3"/>
          <a:srcRect t="15746"/>
          <a:stretch/>
        </p:blipFill>
        <p:spPr>
          <a:xfrm>
            <a:off x="20" y="1282"/>
            <a:ext cx="12191980" cy="6856718"/>
          </a:xfrm>
          <a:prstGeom prst="rect">
            <a:avLst/>
          </a:prstGeom>
        </p:spPr>
      </p:pic>
    </p:spTree>
    <p:extLst>
      <p:ext uri="{BB962C8B-B14F-4D97-AF65-F5344CB8AC3E}">
        <p14:creationId xmlns:p14="http://schemas.microsoft.com/office/powerpoint/2010/main" val="328361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people posing for a photo&#10;&#10;Description automatically generated">
            <a:extLst>
              <a:ext uri="{FF2B5EF4-FFF2-40B4-BE49-F238E27FC236}">
                <a16:creationId xmlns:a16="http://schemas.microsoft.com/office/drawing/2014/main" id="{033FD8D7-AF38-644D-AB28-EBF36D97B34D}"/>
              </a:ext>
            </a:extLst>
          </p:cNvPr>
          <p:cNvPicPr>
            <a:picLocks noChangeAspect="1"/>
          </p:cNvPicPr>
          <p:nvPr/>
        </p:nvPicPr>
        <p:blipFill>
          <a:blip r:embed="rId3"/>
          <a:stretch>
            <a:fillRect/>
          </a:stretch>
        </p:blipFill>
        <p:spPr>
          <a:xfrm>
            <a:off x="1999627" y="643466"/>
            <a:ext cx="8192745" cy="5571067"/>
          </a:xfrm>
          <a:prstGeom prst="rect">
            <a:avLst/>
          </a:prstGeom>
        </p:spPr>
      </p:pic>
    </p:spTree>
    <p:extLst>
      <p:ext uri="{BB962C8B-B14F-4D97-AF65-F5344CB8AC3E}">
        <p14:creationId xmlns:p14="http://schemas.microsoft.com/office/powerpoint/2010/main" val="250923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posing for a photo&#10;&#10;Description automatically generated">
            <a:extLst>
              <a:ext uri="{FF2B5EF4-FFF2-40B4-BE49-F238E27FC236}">
                <a16:creationId xmlns:a16="http://schemas.microsoft.com/office/drawing/2014/main" id="{E312BF9E-969D-474B-99A9-BC2F4388F7C7}"/>
              </a:ext>
            </a:extLst>
          </p:cNvPr>
          <p:cNvPicPr>
            <a:picLocks noChangeAspect="1"/>
          </p:cNvPicPr>
          <p:nvPr/>
        </p:nvPicPr>
        <p:blipFill>
          <a:blip r:embed="rId3"/>
          <a:stretch>
            <a:fillRect/>
          </a:stretch>
        </p:blipFill>
        <p:spPr>
          <a:xfrm>
            <a:off x="1999627" y="643466"/>
            <a:ext cx="8192745" cy="5571067"/>
          </a:xfrm>
          <a:prstGeom prst="rect">
            <a:avLst/>
          </a:prstGeom>
        </p:spPr>
      </p:pic>
    </p:spTree>
    <p:extLst>
      <p:ext uri="{BB962C8B-B14F-4D97-AF65-F5344CB8AC3E}">
        <p14:creationId xmlns:p14="http://schemas.microsoft.com/office/powerpoint/2010/main" val="947277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descr="A picture containing grass, person, outdoor, building&#10;&#10;Description automatically generated">
            <a:extLst>
              <a:ext uri="{FF2B5EF4-FFF2-40B4-BE49-F238E27FC236}">
                <a16:creationId xmlns:a16="http://schemas.microsoft.com/office/drawing/2014/main" id="{C98DC446-6A10-A94F-A684-C8258000C1B4}"/>
              </a:ext>
            </a:extLst>
          </p:cNvPr>
          <p:cNvPicPr>
            <a:picLocks noChangeAspect="1"/>
          </p:cNvPicPr>
          <p:nvPr/>
        </p:nvPicPr>
        <p:blipFill rotWithShape="1">
          <a:blip r:embed="rId3"/>
          <a:srcRect t="14298" b="2075"/>
          <a:stretch/>
        </p:blipFill>
        <p:spPr>
          <a:xfrm>
            <a:off x="20" y="1282"/>
            <a:ext cx="12191980" cy="6856718"/>
          </a:xfrm>
          <a:prstGeom prst="rect">
            <a:avLst/>
          </a:prstGeom>
        </p:spPr>
      </p:pic>
    </p:spTree>
    <p:extLst>
      <p:ext uri="{BB962C8B-B14F-4D97-AF65-F5344CB8AC3E}">
        <p14:creationId xmlns:p14="http://schemas.microsoft.com/office/powerpoint/2010/main" val="27218105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819</TotalTime>
  <Words>1657</Words>
  <Application>Microsoft Macintosh PowerPoint</Application>
  <PresentationFormat>Widescreen</PresentationFormat>
  <Paragraphs>126</Paragraphs>
  <Slides>25</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TWG Photos 1988</vt:lpstr>
      <vt:lpstr>1988 110 TWG Annual Meeting  Georgetown Holiday Inn September 23 Photographs</vt:lpstr>
      <vt:lpstr>PowerPoint Presentation</vt:lpstr>
      <vt:lpstr>PowerPoint Presentation</vt:lpstr>
      <vt:lpstr>1988 120 TWG Summit Cozy Inn Thurmond MD August 27 Photographs</vt:lpstr>
      <vt:lpstr>PowerPoint Presentation</vt:lpstr>
      <vt:lpstr>PowerPoint Presentation</vt:lpstr>
      <vt:lpstr>PowerPoint Presentation</vt:lpstr>
      <vt:lpstr>PowerPoint Presentation</vt:lpstr>
      <vt:lpstr>1988 300 TWG Events Photographs</vt:lpstr>
      <vt:lpstr>PowerPoint Presentation</vt:lpstr>
      <vt:lpstr>PowerPoint Presentation</vt:lpstr>
      <vt:lpstr>PowerPoint Presentation</vt:lpstr>
      <vt:lpstr>1988 310 TWG Events Virsky Dancers Welcome Arlington Hyatt  February 9 Photographs</vt:lpstr>
      <vt:lpstr>PowerPoint Presentation</vt:lpstr>
      <vt:lpstr>PowerPoint Presentation</vt:lpstr>
      <vt:lpstr>PowerPoint Presentation</vt:lpstr>
      <vt:lpstr>1988 400 TWG Co-sponsored Event Photographs</vt:lpstr>
      <vt:lpstr>1988 420 TWG Co-sponsor of Antonovych Awards Georgetown University Copley Formal Lounge March 20 Photographs</vt:lpstr>
      <vt:lpstr>PowerPoint Presentation</vt:lpstr>
      <vt:lpstr>PowerPoint Presentation</vt:lpstr>
      <vt:lpstr>PowerPoint Presentation</vt:lpstr>
      <vt:lpstr>1988 600 TWG Social Events Photographs Christmas Party Van Ness East December 17 Photographs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TWG Photos 1988</dc:title>
  <dc:creator>George Masiuk</dc:creator>
  <cp:lastModifiedBy>George Masiuk</cp:lastModifiedBy>
  <cp:revision>41</cp:revision>
  <dcterms:created xsi:type="dcterms:W3CDTF">2020-08-25T19:20:09Z</dcterms:created>
  <dcterms:modified xsi:type="dcterms:W3CDTF">2020-10-24T19:59:08Z</dcterms:modified>
</cp:coreProperties>
</file>