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55" roundtripDataSignature="AMtx7mgt0aagkmpqxnZ2t3Kz9ro1g+Ta7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customschemas.google.com/relationships/presentationmetadata" Target="metadata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" name="Google Shape;154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TWG_Photo_1989_No_203__Oct_6__Leadership_Conference_Reception__TWG_5th_Birthday__TWG_President_Yaro_Bihun__Laryssa_Chopivsky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See 1989 October TWG NEWS, page 4, for event announcement  </a:t>
            </a:r>
            <a:endParaRPr/>
          </a:p>
        </p:txBody>
      </p:sp>
      <p:sp>
        <p:nvSpPr>
          <p:cNvPr id="155" name="Google Shape;155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" name="Google Shape;161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TWG_Photo_1989_No_204__Oct_6__Leadership_Conference_Reception__TWG_5th_Birthday__Leadership_Conference_Chair_Laryssa_Chopivsky__TWG_President_Yaro_Bihun__Past_President_Daria_Stec__Public_Relations_Director_Marta_Zielyk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See 1989 October TWG NEWS, page 4, for event announcement 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62" name="Google Shape;162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" name="Google Shape;173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TWG_Photo_1989_No_214__Oct_7__Leadership_Conference__Leadership_Conference_Chair_Laryssa_Chopivsky__introduces__Keynote_Speaker_US_Representative_and_Co_Chairman_Commission_on_Security_and_Cooperation_in_Europe_(Helsinki_Commission)_Steny_Hoyer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See 1989 November TWG NEWS, page 9 and The Ukrainian Weekly 1989-42, page 11 for event coverage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9" name="Google Shape;179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TWG_Photo_1989_No_215__Oct_7__Leadership_Conference__Keynote_Address__US_Representative_and_Co_Chairman_Commission_on_Security_and_Cooperation_in_Europe_Helsinki_Commission_Steny_Hoyer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See 1989 November TWG NEWS, page 9 and The Ukrainian Weekly 1989-42, page 11</a:t>
            </a:r>
            <a:endParaRPr/>
          </a:p>
        </p:txBody>
      </p:sp>
      <p:sp>
        <p:nvSpPr>
          <p:cNvPr id="180" name="Google Shape;180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" name="Google Shape;191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TWG_Photo_1989_No_231__Oct_7__Leadership_Conference__Representative_to_Soviet_Congress_of_People's_Deputies_and_Leader_of_Popular_Movement_for_Perebudova_Rukh_Volodymyr_Yavorivsky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See 1989 November TWG NEWS, pages 1, 2, 5, 6; see The Ukrainian Weekly 1989-42, page 8 for transcript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" name="Google Shape;198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TWG_Photo_1989_No_235__Oct_7__Leadership_Conference_Banquet__Metropolitan_Mstyslav__Wolodymyr_Pylyshenko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See 1989 November TWG NEWS, page 2, 5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5" name="Google Shape;205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TWG_Photo_1989_No_236__Oct_7__Leadership_Conference__Editor_in_Chief_Ukrainian_Weekly_Roma_Hadzewycz__Historian_and_Chornobyl_Researcher_at_University_of_Alberta_Dr_David_Marples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See 1989 November TWG NEWS, pages 1, 9, 10 for coverage of Dr. Marples; See The Ukrainian Weekly 1989-42 for Roma Hadzewycz coverage of the TWG Leadership Conference</a:t>
            </a:r>
            <a:endParaRPr/>
          </a:p>
        </p:txBody>
      </p:sp>
      <p:sp>
        <p:nvSpPr>
          <p:cNvPr id="206" name="Google Shape;206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8" name="Google Shape;218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TWG_Photo_1989_No_241_Oct__7__Leadership_Conference__Poet_Former_Political_Prisoner_Member_of_Rukh_Coordinating_Committee_Member_of_Helsinki_Union_Mykola_Horbal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See 1989 November TWG NEWS, page 6, for coverage of Horbal’s remarks to the conference, also see The Ukrainian Weekly 1989-42, page 4, for Horbal’s same day speech at the Shevchenko jubilee celebration (unofficial part of TWG Conference) </a:t>
            </a:r>
            <a:endParaRPr/>
          </a:p>
        </p:txBody>
      </p:sp>
      <p:sp>
        <p:nvSpPr>
          <p:cNvPr id="219" name="Google Shape;219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" name="Google Shape;225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TWG_Photo_1989_No_242__Oct_7__Leadership_Conference_Former_Soviet_Political_Prisoner_First_President_of_Ukrainian_Helsinki_Group_Head_of_its_External_Representation_Mykola_Rudenko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See 1989 November TWG NEWS, page 9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2" name="Google Shape;232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TWG_Photo_1989_No_243__Oct_7__Leadership_Conference__Deputy_Assistant_Secretary_of_State_Paula_Dobriansky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See 1989 November TWG NEWS, page 9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5" name="Google Shape;245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TWG_Photo_1989_No_251__Oct_7__Leadership_Conference__Music_Director_and_Conductor_Las_Vegas_Symphony_Orchestra_Virko_Baley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See 1989 November TWG NEWS, page 10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2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4" name="Google Shape;264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TWG_Photo_1989_No_341_Jan__25__St_Sophia_Religious_Association__Ogonyok_Editor_Vitaliy_Korotych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See 1989 February TWG NEWS, page 1, for event coverage</a:t>
            </a:r>
            <a:endParaRPr/>
          </a:p>
        </p:txBody>
      </p:sp>
      <p:sp>
        <p:nvSpPr>
          <p:cNvPr id="265" name="Google Shape;265;p2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1" name="Google Shape;271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TWG_Photo_1989_No_342__Feb_3__St_Sophia_Religious_Association__Policy_Advisors_Helsinki_Commission__Orest_Deychakiwsky__Ron_McNamara__John_Finerty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See 1989 January TWG NEWS for event announcement and February TWG NEWS, page 2, for event coverage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2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" name="Google Shape;10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TWG_Photo_1989_No_111__Nov_17__Annual_mtg__Award_Recipient_Yaro_Bihun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See 1989 October TWG NEWS, page 1, and November TWG NEWS, page 1, for event announcement and December TWG NEWS for event coverage</a:t>
            </a:r>
            <a:endParaRPr/>
          </a:p>
        </p:txBody>
      </p:sp>
      <p:sp>
        <p:nvSpPr>
          <p:cNvPr id="101" name="Google Shape;101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8" name="Google Shape;278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TWG_Photo_1989_No_343__Feb_17__St_Sophia_Religious_Association__Historian_Zenon_Kohut__Historian_Orest_Subtelny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See 1989 February TWG NEWS, page 1, for event announcement and March TWG NEWS, page 1, for event coverage</a:t>
            </a:r>
            <a:endParaRPr/>
          </a:p>
        </p:txBody>
      </p:sp>
      <p:sp>
        <p:nvSpPr>
          <p:cNvPr id="279" name="Google Shape;279;p3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5" name="Google Shape;285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TWG_Photo_1989_No_344__Feb_24__Dumbarton_United_Methodist_Church__Violinist_Oleh_Krysa__Discographer_Stefan_Maksymjuk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See 1989 March TWG NEWS, page 5, for event coverage</a:t>
            </a:r>
            <a:endParaRPr/>
          </a:p>
        </p:txBody>
      </p:sp>
      <p:sp>
        <p:nvSpPr>
          <p:cNvPr id="286" name="Google Shape;286;p3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2" name="Google Shape;292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TWG_Photo_1989_No_345__July_13__Statue_'Gondolier'_by_Archipenko_Hirshhorn_Sculpture_Garden_Smithsonian__Poet_Pavlo_Movchan__Leader_of_Memorial_Les_Taniuk__his_wife_Union_of_Soviet_Journalists_and_Union_of_Soviet_Theatrical_Activists_Nelli_Kornienko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See 1989 July-August TWG NEWS, page 5, for event coverage</a:t>
            </a:r>
            <a:endParaRPr/>
          </a:p>
        </p:txBody>
      </p:sp>
      <p:sp>
        <p:nvSpPr>
          <p:cNvPr id="293" name="Google Shape;293;p3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4" name="Google Shape;304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TWG_Photo_1989_No_331__March_28__Holy_Family_Parish_Center__Author_of_Internationalism_or_Russification_Ivan_Dziuba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See March TWG NEWS, page 1, for event announcement and April TWG NEWS, page 1, for event coverage</a:t>
            </a:r>
            <a:endParaRPr/>
          </a:p>
        </p:txBody>
      </p:sp>
      <p:sp>
        <p:nvSpPr>
          <p:cNvPr id="305" name="Google Shape;305;p3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1" name="Google Shape;311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TWG_Photo_1989_No_332__March_28__Holy_Family_Parish_Center__Novelist_and_Historian_Raisa_Ivanchenko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See March TWG NEWS, page 1, for event announcement and April TWG NEWS, page 1, for event coverage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3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8" name="Google Shape;318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TWG_Photo_1989_No_333__March_28__Holy_Family_Parish_Center__Literary_Critic_Mykola_Zhulynsky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See March TWG NEWS, page 1, for event announcement and April TWG NEWS, page 1, for event coverage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3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5" name="Google Shape;325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TWG_Photo_1989_No_334__March_28__Holy_Family_Parish_Center__Poet_Ihor_Rymaruk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See March TWG NEWS, page 1, for event announcement and April TWG NEWS, page 1, for event coverage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3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7" name="Google Shape;337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TWG_Photo_1989_No_391__Aug_11__Washington_Chinatown__Biznex__front__Tereshka_Ben_NN_Laryssa_Chopivsky__back__Valentina_Limonczenko__Kostyk_Ben__George_Masiuk__Chairman_of_Biznex_Serhiy_Berezovenko__Arthur_George__TWG_President_Yaro_Bihun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sz="12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/>
              <a:t>See 1989 July-August, page 1, for event announcement and September TWG NEWS, page 5, for event coverage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3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" name="Google Shape;107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TWG_Photo_1989_No_112__Nov_17__Annual_mtg__Award_Recipient_Maria_Rudensky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See 1989 October TWG NEWS, page 1, and November TWG NEWS, page 1, for event announcement and December TWG NEWS for event coverage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4" name="Google Shape;344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TWG_Photo_1989_No_392_Aug_11_Washington_Chinatown_Biznex_front__Yaro_Bihun__Lydia_Chopivsky_Benson__Orysia_Pylyshenko__bk_John_Hewko_Chairman_Serhiy_Berezevenko__Andriy_Bihun__Deputy_Chairman_Serhiy_Mischenko__International_Economic_Relations_Vitaly_Voloshin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sz="12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/>
              <a:t>See 1989 July-August, page 1, for event announcement and September TWG NEWS, page 5, for event coverage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4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1" name="Google Shape;351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TWG_Photo_1989_No_393__Aug_11__Biznex__front__Valentyn_Zabijaka_unknown__Deputy_Chairman_and_Researcher_Ukrainian_Academy_of_Sciences_Serhiy_Mischenko__Lydia_Chopivsky_Benson__Sophia_Chopivsky__Marika_Jurach__back__Oksana_Dackiw__John_Hewko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sz="12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/>
              <a:t>See 1989 July-August, page 1, for event announcement and September TWG NEWS, page 5, for event coverage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4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4" name="Google Shape;364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TWG_Photo_1989_No_410__May_21__Antonovych_Award_Recipients__Hryhoriy_Kostiuk__John_Paul_Himka__Yuriy_Shevelov__Award_Sponsors_Tetiana_and_Omelian_Antonovych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sz="12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/>
              <a:t>See 1989 April TWG NEWS, page 1, for event announcement and June TWG NEWS, page 1, for event coverage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4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1" name="Google Shape;371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TWG_Photo_1989_No_411__May_21__Antonovych_Award_Recipient_Author_Ukrainska_Mova_v_Pershij_Polovyni_Dwadciatoho_Stolittia_Yuriy_Shevelov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sz="12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/>
              <a:t>See 1989 April TWG NEWS, page 1, for event announcement and June TWG NEWS, page 1, for event coverage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4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7" name="Google Shape;377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TWG_Photo_1989_No_412__May_21__Antonovych_Award_Recipient_Author_Zustrichi_i_Proshchannia_Hryhoriy_Kostiuk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sz="12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/>
              <a:t>See 1989 April TWG NEWS, page 1, for event announcement and June TWG NEWS, page 1, for event coverage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4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3" name="Google Shape;383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TWG_Photo_1989_No_413__May_21__Antonovych_Award_Recipient_Author_Galician_Villagers_and_the_Ukrainian_National_Movement_in_the_Nineteenth_Century_John_Paul_Himka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sz="12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/>
              <a:t>See 1989 April TWG NEWS, page 1, for event announcement and June TWG NEWS, page 1, for event coverage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4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0" name="Google Shape;390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4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7" name="Google Shape;397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TWG_Photo_1989_No_610_1__Aug_5__Tabir__Yuri_Deychakiwsky_talking_to_Irene_Jarosewich_NN_L_to_R_Inna_Deychakiwsky__Larysa_Kurylas__Olena_Dobczanska__Karen_&amp;_Natalie_Deychakiwsky_Orysia_Pylyshenko__NN__Pat_Filipov_scarf__Marta_Jarosewich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sz="12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sz="12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/>
              <a:t>See 1989 July-August TWG NEWS for event announcement and September TWG NEWS, page 6, for a “Special Thanks”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4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4" name="Google Shape;404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TWG_Photo_1989_No_610_2__Aug_5__Tabir__Back_Row__Orest_Deychakiwsky__Daria_Stec__NN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sz="12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/>
              <a:t>See 1989 July-August TWG NEWS for event announcement and September TWG NEWS, page 6, for a “Special Thanks”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4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" name="Google Shape;114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TWG_Photo_1989_No_121_Nov_17_Board_of_Directors__Audit_Ihor_Kotlarchuk_and_Oksana_Dackiw__Events_Orysia_Pylyshenko__Membership_Adrian_Kerod__Daria_Chapelsky__Secretary_Marianne_Woloschuk__PR_Dir_Marta_Zielyk__TWG_President_Yaro_Bihun__Treasurer_Olya_Holoyda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See 1989 October TWG NEWS, page 1, and November TWG NEWS, page 1, for event announcement and December TWG NEWS for event coverage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1" name="Google Shape;121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TWG_Photo_1989_No_122__Nov_17__Old_Europe_Ratskeller__Post_Annual_Meeting_Celebration__Adrian_Kerod__Natalie_Sluzar__Zoya_Hayuk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See 1989 October TWG NEWS, page 1, and November TWG NEWS, page 1, for event announcement and December TWG NEWS for event coverage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" name="Google Shape;128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TWG_Photo_1989_No_123__Nov_17__Post_Annual_Meeting__Laryssa_Chopivsky__Orysia_Pylyshenko_displaying_her_TWG_Award_a_glass_sculpture_of_a_Lion__symbol_of_Lviv__Maria_Rudensky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See 1989 October TWG NEWS, page 1, and November TWG NEWS, page 1, for event announcement and December TWG NEWS for event coverage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" name="Google Shape;135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TWG_Photo_1989_No_124__Nov_17__Old_Europe_Ratskeller__Post_Annual_Meeting_Celebration__Ihor_Kotlarchuk__Zoya_Hayuk__Laryssa_Chopivsky__Yaro_Bihun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See 1989 October TWG NEWS, page 1, and November TWG NEWS, page 1, for event announcement and December TWG NEWS for event coverage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" name="Google Shape;141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5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5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5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60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6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6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6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1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61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6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6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6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5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4" name="Google Shape;24;p5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5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5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5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5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5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5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5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5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5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5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5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5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5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5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5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5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5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5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58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58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5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5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5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59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59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5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5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5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5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5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5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5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5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9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4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1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4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1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7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8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7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9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1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8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0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2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b="1" lang="en-US"/>
              <a:t>TWG Photos 1989</a:t>
            </a:r>
            <a:endParaRPr/>
          </a:p>
        </p:txBody>
      </p:sp>
      <p:sp>
        <p:nvSpPr>
          <p:cNvPr id="90" name="Google Shape;90;p1"/>
          <p:cNvSpPr txBox="1"/>
          <p:nvPr>
            <p:ph idx="1" type="subTitle"/>
          </p:nvPr>
        </p:nvSpPr>
        <p:spPr>
          <a:xfrm>
            <a:off x="1524000" y="4303868"/>
            <a:ext cx="9144000" cy="5500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Created October 24, 2020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0"/>
          <p:cNvSpPr txBox="1"/>
          <p:nvPr>
            <p:ph type="title"/>
          </p:nvPr>
        </p:nvSpPr>
        <p:spPr>
          <a:xfrm>
            <a:off x="831850" y="1203158"/>
            <a:ext cx="10515600" cy="23925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1" lang="en-US" sz="3600"/>
              <a:t>1989 201 TWG Leadership Conference </a:t>
            </a:r>
            <a:br>
              <a:rPr b="1" lang="en-US" sz="3600"/>
            </a:br>
            <a:r>
              <a:rPr b="1" lang="en-US" sz="3600"/>
              <a:t>Reception</a:t>
            </a:r>
            <a:br>
              <a:rPr b="1" lang="en-US" sz="3600"/>
            </a:br>
            <a:r>
              <a:rPr b="1" lang="en-US" sz="3600"/>
              <a:t>Hotel Washington</a:t>
            </a:r>
            <a:br>
              <a:rPr b="1" lang="en-US" sz="3600"/>
            </a:br>
            <a:r>
              <a:rPr b="1" lang="en-US" sz="3600"/>
              <a:t>October 6 Photographs</a:t>
            </a:r>
            <a:endParaRPr/>
          </a:p>
        </p:txBody>
      </p:sp>
      <p:sp>
        <p:nvSpPr>
          <p:cNvPr id="151" name="Google Shape;151;p10"/>
          <p:cNvSpPr txBox="1"/>
          <p:nvPr>
            <p:ph idx="1" type="body"/>
          </p:nvPr>
        </p:nvSpPr>
        <p:spPr>
          <a:xfrm>
            <a:off x="0" y="4946973"/>
            <a:ext cx="1134745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</a:pPr>
            <a:r>
              <a:rPr lang="en-US" sz="2200"/>
              <a:t>Yaro Bihun, Laryssa Chopivsky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</a:pPr>
            <a:r>
              <a:rPr lang="en-US" sz="2200"/>
              <a:t>Yaro Bihun, Laryssa Chopivsky, Daria Stec, Marta Zielyk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</a:pPr>
            <a:r>
              <a:t/>
            </a:r>
            <a:endParaRPr sz="22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1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erson standing next to a person in a suit and tie&#10;&#10;Description automatically generated" id="158" name="Google Shape;158;p11"/>
          <p:cNvPicPr preferRelativeResize="0"/>
          <p:nvPr/>
        </p:nvPicPr>
        <p:blipFill rotWithShape="1">
          <a:blip r:embed="rId3">
            <a:alphaModFix/>
          </a:blip>
          <a:srcRect b="15745" l="0" r="0" t="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photo, sitting, person, table&#10;&#10;Description automatically generated" id="164" name="Google Shape;164;p12"/>
          <p:cNvPicPr preferRelativeResize="0"/>
          <p:nvPr/>
        </p:nvPicPr>
        <p:blipFill rotWithShape="1">
          <a:blip r:embed="rId3">
            <a:alphaModFix/>
          </a:blip>
          <a:srcRect b="37470" l="0" r="1" t="5385"/>
          <a:stretch/>
        </p:blipFill>
        <p:spPr>
          <a:xfrm>
            <a:off x="1460597" y="10"/>
            <a:ext cx="9270806" cy="6857990"/>
          </a:xfrm>
          <a:custGeom>
            <a:rect b="b" l="l" r="r" t="t"/>
            <a:pathLst>
              <a:path extrusionOk="0" h="6858000" w="9270806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3"/>
          <p:cNvSpPr txBox="1"/>
          <p:nvPr>
            <p:ph type="title"/>
          </p:nvPr>
        </p:nvSpPr>
        <p:spPr>
          <a:xfrm>
            <a:off x="831850" y="1709739"/>
            <a:ext cx="10515600" cy="17141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1" lang="en-US" sz="3600"/>
              <a:t>1989 210 TWG Leadership Conference </a:t>
            </a:r>
            <a:br>
              <a:rPr b="1" lang="en-US" sz="3600"/>
            </a:br>
            <a:r>
              <a:rPr b="1" lang="en-US" sz="3600"/>
              <a:t>Opening Address </a:t>
            </a:r>
            <a:br>
              <a:rPr b="1" lang="en-US" sz="3600"/>
            </a:br>
            <a:r>
              <a:rPr b="1" lang="en-US" sz="3600"/>
              <a:t>October 10 Photographs</a:t>
            </a:r>
            <a:endParaRPr/>
          </a:p>
        </p:txBody>
      </p:sp>
      <p:sp>
        <p:nvSpPr>
          <p:cNvPr id="170" name="Google Shape;170;p13"/>
          <p:cNvSpPr txBox="1"/>
          <p:nvPr>
            <p:ph idx="1" type="body"/>
          </p:nvPr>
        </p:nvSpPr>
        <p:spPr>
          <a:xfrm>
            <a:off x="0" y="4853883"/>
            <a:ext cx="12192000" cy="12357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</a:pPr>
            <a:r>
              <a:rPr lang="en-US" sz="2200"/>
              <a:t>Steny Hoyer, Laryssa Chopivsky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</a:pPr>
            <a:r>
              <a:rPr lang="en-US" sz="2200"/>
              <a:t>Steny Hoyer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sitting at a desk&#10;&#10;Description automatically generated" id="176" name="Google Shape;176;p14"/>
          <p:cNvPicPr preferRelativeResize="0"/>
          <p:nvPr/>
        </p:nvPicPr>
        <p:blipFill rotWithShape="1">
          <a:blip r:embed="rId3">
            <a:alphaModFix/>
          </a:blip>
          <a:srcRect b="38433" l="0" r="-1" t="1811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in a suit and tie&#10;&#10;Description automatically generated" id="182" name="Google Shape;18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6656" y="643466"/>
            <a:ext cx="3718687" cy="5571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6"/>
          <p:cNvSpPr txBox="1"/>
          <p:nvPr>
            <p:ph type="title"/>
          </p:nvPr>
        </p:nvSpPr>
        <p:spPr>
          <a:xfrm>
            <a:off x="845600" y="1079405"/>
            <a:ext cx="10515600" cy="17807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1" lang="en-US" sz="3600"/>
              <a:t>1989 230 TWG Leadership Conference </a:t>
            </a:r>
            <a:br>
              <a:rPr b="1" lang="en-US" sz="3600"/>
            </a:br>
            <a:r>
              <a:rPr b="1" lang="en-US" sz="3600"/>
              <a:t>Banquet </a:t>
            </a:r>
            <a:br>
              <a:rPr b="1" lang="en-US" sz="3600"/>
            </a:br>
            <a:r>
              <a:rPr b="1" lang="en-US" sz="3600"/>
              <a:t>October 7 Photographs</a:t>
            </a:r>
            <a:endParaRPr/>
          </a:p>
        </p:txBody>
      </p:sp>
      <p:sp>
        <p:nvSpPr>
          <p:cNvPr id="188" name="Google Shape;188;p16"/>
          <p:cNvSpPr txBox="1"/>
          <p:nvPr>
            <p:ph idx="1" type="body"/>
          </p:nvPr>
        </p:nvSpPr>
        <p:spPr>
          <a:xfrm>
            <a:off x="0" y="4589463"/>
            <a:ext cx="12279086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</a:pPr>
            <a:r>
              <a:rPr lang="en-US" sz="2200"/>
              <a:t>Volodymyr Yavorivsky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</a:pPr>
            <a:r>
              <a:rPr lang="en-US" sz="2200"/>
              <a:t>Metropolitan Mstyslav, Wolodymyr Pylyshenko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</a:pPr>
            <a:r>
              <a:rPr lang="en-US" sz="2200"/>
              <a:t>Roma Hadzewycz, David Marples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7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erson wearing a suit and tie&#10;&#10;Description automatically generated" id="195" name="Google Shape;195;p17"/>
          <p:cNvPicPr preferRelativeResize="0"/>
          <p:nvPr/>
        </p:nvPicPr>
        <p:blipFill rotWithShape="1">
          <a:blip r:embed="rId3">
            <a:alphaModFix/>
          </a:blip>
          <a:srcRect b="15745" l="0" r="0" t="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8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group of people sitting at a table in front of a crowd&#10;&#10;Description automatically generated" id="202" name="Google Shape;202;p18"/>
          <p:cNvPicPr preferRelativeResize="0"/>
          <p:nvPr/>
        </p:nvPicPr>
        <p:blipFill rotWithShape="1">
          <a:blip r:embed="rId3">
            <a:alphaModFix/>
          </a:blip>
          <a:srcRect b="14127" l="0" r="0" t="16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9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group of people sitting at a table&#10;&#10;Description automatically generated" id="209" name="Google Shape;209;p19"/>
          <p:cNvPicPr preferRelativeResize="0"/>
          <p:nvPr/>
        </p:nvPicPr>
        <p:blipFill rotWithShape="1">
          <a:blip r:embed="rId3">
            <a:alphaModFix/>
          </a:blip>
          <a:srcRect b="15745" l="0" r="0" t="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/>
          <p:nvPr>
            <p:ph type="title"/>
          </p:nvPr>
        </p:nvSpPr>
        <p:spPr>
          <a:xfrm>
            <a:off x="0" y="1042845"/>
            <a:ext cx="12192000" cy="199598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1" lang="en-US" sz="3600"/>
              <a:t>1989 100 TWG Annual Meeting </a:t>
            </a:r>
            <a:br>
              <a:rPr b="1" lang="en-US" sz="3600"/>
            </a:br>
            <a:r>
              <a:rPr b="1" lang="en-US" sz="3600"/>
              <a:t>Georgetown Holiday Inn</a:t>
            </a:r>
            <a:br>
              <a:rPr b="1" lang="en-US" sz="3600"/>
            </a:br>
            <a:r>
              <a:rPr b="1" lang="en-US" sz="3600"/>
              <a:t>November 17 Photographs</a:t>
            </a:r>
            <a:endParaRPr/>
          </a:p>
        </p:txBody>
      </p:sp>
      <p:sp>
        <p:nvSpPr>
          <p:cNvPr id="97" name="Google Shape;97;p2"/>
          <p:cNvSpPr txBox="1"/>
          <p:nvPr>
            <p:ph idx="1" type="body"/>
          </p:nvPr>
        </p:nvSpPr>
        <p:spPr>
          <a:xfrm>
            <a:off x="0" y="3781354"/>
            <a:ext cx="12192000" cy="30182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60"/>
              <a:buNone/>
            </a:pPr>
            <a:r>
              <a:rPr lang="en-US" sz="1760"/>
              <a:t>TWG Semi-annual Meeting held 1989 April 7, see May TWG NEWS for coverage</a:t>
            </a:r>
            <a:endParaRPr/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760"/>
              <a:buNone/>
            </a:pPr>
            <a:r>
              <a:rPr lang="en-US" sz="1760"/>
              <a:t>See 1989 October TWG NEWS, page 1, and November TWG NEWS, page 1, for event announcement and December TWG NEWS for event coverage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60"/>
              <a:buNone/>
            </a:pPr>
            <a:r>
              <a:t/>
            </a:r>
            <a:endParaRPr sz="176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60"/>
              <a:buNone/>
            </a:pPr>
            <a:r>
              <a:rPr lang="en-US" sz="1760"/>
              <a:t>Elected to the Board: Yaro Bihun – President; Lydia Chopivsky – Vice President; Marianne Woloschuk - Secretary; Olha Holoyda – Treasurer; Orysia Pylyshenko – Events Director; Marta Zielyk - Public Relations; Adrian Kerod – Membership Director; Alexandra Ivanchuk Bibbee - Special Projects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60"/>
              <a:buNone/>
            </a:pPr>
            <a:r>
              <a:t/>
            </a:r>
            <a:endParaRPr sz="176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60"/>
              <a:buNone/>
            </a:pPr>
            <a:r>
              <a:rPr lang="en-US" sz="1760"/>
              <a:t>Auditing Committee: Ihor Kotlarchuk, Larissa Taran, Oksana Dackiw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60"/>
              <a:buNone/>
            </a:pPr>
            <a:r>
              <a:t/>
            </a:r>
            <a:endParaRPr sz="176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60"/>
              <a:buNone/>
            </a:pPr>
            <a:r>
              <a:rPr lang="en-US" sz="1760"/>
              <a:t>Presidium: Marta Bohachevsky-Chomiak, Stephen Daisak, Darian Diachok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60"/>
              <a:buNone/>
            </a:pPr>
            <a:r>
              <a:t/>
            </a:r>
            <a:endParaRPr sz="176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60"/>
              <a:buNone/>
            </a:pPr>
            <a:r>
              <a:rPr lang="en-US" sz="1760"/>
              <a:t>In photo: Maria Rudensky, Daria Chapelsky, Zoya Hayuk, Laryssa Chopivsky</a:t>
            </a:r>
            <a:endParaRPr/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320"/>
              <a:buNone/>
            </a:pPr>
            <a:r>
              <a:t/>
            </a:r>
            <a:endParaRPr sz="1320"/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320"/>
              <a:buNone/>
            </a:pPr>
            <a:r>
              <a:t/>
            </a:r>
            <a:endParaRPr sz="132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0"/>
          <p:cNvSpPr txBox="1"/>
          <p:nvPr>
            <p:ph type="title"/>
          </p:nvPr>
        </p:nvSpPr>
        <p:spPr>
          <a:xfrm>
            <a:off x="831850" y="1463040"/>
            <a:ext cx="10515600" cy="139711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Calibri"/>
              <a:buNone/>
            </a:pPr>
            <a:r>
              <a:rPr b="1" lang="en-US" sz="2880"/>
              <a:t>1989 240 TWG Leadership Conference </a:t>
            </a:r>
            <a:br>
              <a:rPr b="1" lang="en-US" sz="2880"/>
            </a:br>
            <a:r>
              <a:rPr b="1" lang="en-US" sz="2880"/>
              <a:t>Session 1: Changes in Ukraine </a:t>
            </a:r>
            <a:br>
              <a:rPr b="1" lang="en-US" sz="2880"/>
            </a:br>
            <a:r>
              <a:rPr b="1" lang="en-US" sz="2880"/>
              <a:t>October 7 Photographs</a:t>
            </a:r>
            <a:endParaRPr/>
          </a:p>
        </p:txBody>
      </p:sp>
      <p:sp>
        <p:nvSpPr>
          <p:cNvPr id="215" name="Google Shape;215;p20"/>
          <p:cNvSpPr txBox="1"/>
          <p:nvPr>
            <p:ph idx="1" type="body"/>
          </p:nvPr>
        </p:nvSpPr>
        <p:spPr>
          <a:xfrm>
            <a:off x="0" y="4589463"/>
            <a:ext cx="1134745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</a:pPr>
            <a:r>
              <a:rPr lang="en-US" sz="2200"/>
              <a:t>Mykola Horbal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</a:pPr>
            <a:r>
              <a:rPr lang="en-US" sz="2200"/>
              <a:t>Mykola Rudenko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</a:pPr>
            <a:r>
              <a:rPr lang="en-US" sz="2200"/>
              <a:t>Paula Dobriansky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1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erson wearing a suit and tie&#10;&#10;Description automatically generated" id="222" name="Google Shape;222;p21"/>
          <p:cNvPicPr preferRelativeResize="0"/>
          <p:nvPr/>
        </p:nvPicPr>
        <p:blipFill rotWithShape="1">
          <a:blip r:embed="rId3">
            <a:alphaModFix/>
          </a:blip>
          <a:srcRect b="15745" l="0" r="0" t="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2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erson wearing a suit and tie&#10;&#10;Description automatically generated" id="229" name="Google Shape;229;p22"/>
          <p:cNvPicPr preferRelativeResize="0"/>
          <p:nvPr/>
        </p:nvPicPr>
        <p:blipFill rotWithShape="1">
          <a:blip r:embed="rId3">
            <a:alphaModFix/>
          </a:blip>
          <a:srcRect b="15745" l="0" r="0" t="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3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erson posing for the camera&#10;&#10;Description automatically generated" id="236" name="Google Shape;236;p23"/>
          <p:cNvPicPr preferRelativeResize="0"/>
          <p:nvPr/>
        </p:nvPicPr>
        <p:blipFill rotWithShape="1">
          <a:blip r:embed="rId3">
            <a:alphaModFix/>
          </a:blip>
          <a:srcRect b="15745" l="0" r="0" t="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4"/>
          <p:cNvSpPr txBox="1"/>
          <p:nvPr>
            <p:ph type="title"/>
          </p:nvPr>
        </p:nvSpPr>
        <p:spPr>
          <a:xfrm>
            <a:off x="831850" y="1278786"/>
            <a:ext cx="10515600" cy="158137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1" lang="en-US" sz="3600"/>
              <a:t>1989 250 TWG Leadership Conference </a:t>
            </a:r>
            <a:br>
              <a:rPr b="1" lang="en-US" sz="3600"/>
            </a:br>
            <a:r>
              <a:rPr b="1" lang="en-US" sz="3600"/>
              <a:t>Session 2: Relations with Ukraine </a:t>
            </a:r>
            <a:br>
              <a:rPr b="1" lang="en-US" sz="3600"/>
            </a:br>
            <a:r>
              <a:rPr b="1" lang="en-US" sz="3600"/>
              <a:t>October 7 Photographs</a:t>
            </a:r>
            <a:endParaRPr/>
          </a:p>
        </p:txBody>
      </p:sp>
      <p:sp>
        <p:nvSpPr>
          <p:cNvPr id="242" name="Google Shape;242;p24"/>
          <p:cNvSpPr txBox="1"/>
          <p:nvPr>
            <p:ph idx="1" type="body"/>
          </p:nvPr>
        </p:nvSpPr>
        <p:spPr>
          <a:xfrm>
            <a:off x="0" y="4589463"/>
            <a:ext cx="121920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</a:pPr>
            <a:r>
              <a:rPr lang="en-US" sz="2200"/>
              <a:t>Virko Baley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5"/>
          <p:cNvSpPr/>
          <p:nvPr/>
        </p:nvSpPr>
        <p:spPr>
          <a:xfrm>
            <a:off x="1210277" y="0"/>
            <a:ext cx="9771446" cy="6858000"/>
          </a:xfrm>
          <a:custGeom>
            <a:rect b="b" l="l" r="r" t="t"/>
            <a:pathLst>
              <a:path extrusionOk="0" h="6858000" w="9771446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rgbClr val="D8D8D8">
              <a:alpha val="6196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erson looking at the camera&#10;&#10;Description automatically generated" id="249" name="Google Shape;249;p25"/>
          <p:cNvPicPr preferRelativeResize="0"/>
          <p:nvPr/>
        </p:nvPicPr>
        <p:blipFill rotWithShape="1">
          <a:blip r:embed="rId3">
            <a:alphaModFix/>
          </a:blip>
          <a:srcRect b="44436" l="0" r="0" t="6185"/>
          <a:stretch/>
        </p:blipFill>
        <p:spPr>
          <a:xfrm>
            <a:off x="1460597" y="10"/>
            <a:ext cx="9270806" cy="6857990"/>
          </a:xfrm>
          <a:custGeom>
            <a:rect b="b" l="l" r="r" t="t"/>
            <a:pathLst>
              <a:path extrusionOk="0" h="6858000" w="9270806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6"/>
          <p:cNvSpPr txBox="1"/>
          <p:nvPr>
            <p:ph type="ctrTitle"/>
          </p:nvPr>
        </p:nvSpPr>
        <p:spPr>
          <a:xfrm>
            <a:off x="0" y="1122363"/>
            <a:ext cx="12192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1" lang="en-US" sz="3600"/>
              <a:t>1989 260 TWG Leadership Conference </a:t>
            </a:r>
            <a:br>
              <a:rPr b="1" lang="en-US" sz="3600"/>
            </a:br>
            <a:r>
              <a:rPr b="1" lang="en-US" sz="3600"/>
              <a:t>Session 3 "Issues" </a:t>
            </a:r>
            <a:br>
              <a:rPr b="1" lang="en-US" sz="3600"/>
            </a:br>
            <a:r>
              <a:rPr b="1" lang="en-US" sz="3600"/>
              <a:t>October 8 Photographs</a:t>
            </a:r>
            <a:endParaRPr/>
          </a:p>
        </p:txBody>
      </p:sp>
      <p:sp>
        <p:nvSpPr>
          <p:cNvPr id="255" name="Google Shape;255;p26"/>
          <p:cNvSpPr txBox="1"/>
          <p:nvPr>
            <p:ph idx="1" type="subTitle"/>
          </p:nvPr>
        </p:nvSpPr>
        <p:spPr>
          <a:xfrm>
            <a:off x="1524000" y="4262162"/>
            <a:ext cx="9144000" cy="995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Placeholder for future Photographs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7"/>
          <p:cNvSpPr txBox="1"/>
          <p:nvPr>
            <p:ph type="title"/>
          </p:nvPr>
        </p:nvSpPr>
        <p:spPr>
          <a:xfrm>
            <a:off x="831850" y="1709738"/>
            <a:ext cx="10515600" cy="99221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1" lang="en-US" sz="3600"/>
              <a:t>1989 300 TWG Events Photographs</a:t>
            </a:r>
            <a:endParaRPr/>
          </a:p>
        </p:txBody>
      </p:sp>
      <p:sp>
        <p:nvSpPr>
          <p:cNvPr id="261" name="Google Shape;261;p27"/>
          <p:cNvSpPr txBox="1"/>
          <p:nvPr>
            <p:ph idx="1" type="body"/>
          </p:nvPr>
        </p:nvSpPr>
        <p:spPr>
          <a:xfrm>
            <a:off x="0" y="4589463"/>
            <a:ext cx="12192000" cy="2120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</a:pPr>
            <a:r>
              <a:rPr b="1" lang="en-US" sz="2200"/>
              <a:t>Soviet reforms: </a:t>
            </a:r>
            <a:r>
              <a:rPr lang="en-US" sz="2200"/>
              <a:t>Vitaliy Korotych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</a:pPr>
            <a:r>
              <a:rPr b="1" lang="en-US" sz="2200"/>
              <a:t>Helsinki Process: </a:t>
            </a:r>
            <a:r>
              <a:rPr lang="en-US" sz="2200"/>
              <a:t>Orest Deychakiwsky, Ron McNamara, John Finerty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</a:pPr>
            <a:r>
              <a:rPr b="1" lang="en-US" sz="2200"/>
              <a:t>Ukrainian Historians: </a:t>
            </a:r>
            <a:r>
              <a:rPr lang="en-US" sz="2200"/>
              <a:t>Zenon Kohut, Orest Subtelny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</a:pPr>
            <a:r>
              <a:rPr b="1" lang="en-US" sz="2200"/>
              <a:t>Krysa Concert: </a:t>
            </a:r>
            <a:r>
              <a:rPr lang="en-US" sz="2200"/>
              <a:t>Oleh Krysa, Stefan Maksymjuk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</a:pPr>
            <a:r>
              <a:rPr b="1" lang="en-US" sz="2200"/>
              <a:t>Situation in Ukraine: </a:t>
            </a:r>
            <a:r>
              <a:rPr lang="en-US" sz="2200"/>
              <a:t>Pavlo Movchan, Les Taniuk, Nelli Kornienko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8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erson standing in a room&#10;&#10;Description automatically generated" id="268" name="Google Shape;268;p28"/>
          <p:cNvPicPr preferRelativeResize="0"/>
          <p:nvPr/>
        </p:nvPicPr>
        <p:blipFill rotWithShape="1">
          <a:blip r:embed="rId3">
            <a:alphaModFix/>
          </a:blip>
          <a:srcRect b="15745" l="0" r="0" t="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9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erson wearing a suit and tie standing in front of a curtain&#10;&#10;Description automatically generated" id="275" name="Google Shape;275;p29"/>
          <p:cNvPicPr preferRelativeResize="0"/>
          <p:nvPr/>
        </p:nvPicPr>
        <p:blipFill rotWithShape="1">
          <a:blip r:embed="rId3">
            <a:alphaModFix/>
          </a:blip>
          <a:srcRect b="17981" l="0" r="0" t="280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erson wearing a suit and tie&#10;&#10;Description automatically generated" id="104" name="Google Shape;104;p3"/>
          <p:cNvPicPr preferRelativeResize="0"/>
          <p:nvPr/>
        </p:nvPicPr>
        <p:blipFill rotWithShape="1">
          <a:blip r:embed="rId3">
            <a:alphaModFix/>
          </a:blip>
          <a:srcRect b="15745" l="0" r="0" t="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0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erson wearing a suit and tie&#10;&#10;Description automatically generated" id="282" name="Google Shape;282;p30"/>
          <p:cNvPicPr preferRelativeResize="0"/>
          <p:nvPr/>
        </p:nvPicPr>
        <p:blipFill rotWithShape="1">
          <a:blip r:embed="rId3">
            <a:alphaModFix/>
          </a:blip>
          <a:srcRect b="17128" l="0" r="0" t="39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1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erson in a suit and tie&#10;&#10;Description automatically generated" id="289" name="Google Shape;289;p31"/>
          <p:cNvPicPr preferRelativeResize="0"/>
          <p:nvPr/>
        </p:nvPicPr>
        <p:blipFill rotWithShape="1">
          <a:blip r:embed="rId3">
            <a:alphaModFix/>
          </a:blip>
          <a:srcRect b="15109" l="0" r="0" t="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standing in front of a building&#10;&#10;Description automatically generated" id="295" name="Google Shape;295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11307" y="643466"/>
            <a:ext cx="3969385" cy="5571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3"/>
          <p:cNvSpPr txBox="1"/>
          <p:nvPr>
            <p:ph type="title"/>
          </p:nvPr>
        </p:nvSpPr>
        <p:spPr>
          <a:xfrm>
            <a:off x="831850" y="1251284"/>
            <a:ext cx="10515600" cy="23100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1" lang="en-US" sz="3600"/>
              <a:t>1989 330 TWG Evening with Ivan Dziuba, Ihor Rymaruk, Raisa Ivanchenko, and Mykola Zhulynsky </a:t>
            </a:r>
            <a:br>
              <a:rPr b="1" lang="en-US" sz="3600"/>
            </a:br>
            <a:r>
              <a:rPr b="1" lang="en-US" sz="3600"/>
              <a:t>Holy Family Parish Center </a:t>
            </a:r>
            <a:br>
              <a:rPr b="1" lang="en-US" sz="3600"/>
            </a:br>
            <a:r>
              <a:rPr b="1" lang="en-US" sz="3600"/>
              <a:t>March 28 Photographs</a:t>
            </a:r>
            <a:endParaRPr/>
          </a:p>
        </p:txBody>
      </p:sp>
      <p:sp>
        <p:nvSpPr>
          <p:cNvPr id="301" name="Google Shape;301;p33"/>
          <p:cNvSpPr txBox="1"/>
          <p:nvPr>
            <p:ph idx="1" type="body"/>
          </p:nvPr>
        </p:nvSpPr>
        <p:spPr>
          <a:xfrm>
            <a:off x="0" y="4589463"/>
            <a:ext cx="121920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220"/>
              <a:buNone/>
            </a:pPr>
            <a:r>
              <a:rPr lang="en-US" sz="2220"/>
              <a:t>Ivan Dziuba</a:t>
            </a:r>
            <a:endParaRPr/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220"/>
              <a:buNone/>
            </a:pPr>
            <a:r>
              <a:rPr lang="en-US" sz="2220"/>
              <a:t>Raisa Ivanchenko</a:t>
            </a:r>
            <a:endParaRPr/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220"/>
              <a:buNone/>
            </a:pPr>
            <a:r>
              <a:rPr lang="en-US" sz="2220"/>
              <a:t>Mykola Zhulynsky</a:t>
            </a:r>
            <a:endParaRPr/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220"/>
              <a:buNone/>
            </a:pPr>
            <a:r>
              <a:rPr lang="en-US" sz="2220"/>
              <a:t>Ihor Rymaruk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4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erson wearing a suit and tie&#10;&#10;Description automatically generated" id="308" name="Google Shape;308;p34"/>
          <p:cNvPicPr preferRelativeResize="0"/>
          <p:nvPr/>
        </p:nvPicPr>
        <p:blipFill rotWithShape="1">
          <a:blip r:embed="rId3">
            <a:alphaModFix/>
          </a:blip>
          <a:srcRect b="14138" l="0" r="0" t="0"/>
          <a:stretch/>
        </p:blipFill>
        <p:spPr>
          <a:xfrm>
            <a:off x="20" y="1282"/>
            <a:ext cx="12191981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5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person, indoor, person, holding&#10;&#10;Description automatically generated" id="315" name="Google Shape;315;p35"/>
          <p:cNvPicPr preferRelativeResize="0"/>
          <p:nvPr/>
        </p:nvPicPr>
        <p:blipFill rotWithShape="1">
          <a:blip r:embed="rId3">
            <a:alphaModFix/>
          </a:blip>
          <a:srcRect b="14138" l="0" r="0" t="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6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erson wearing a suit and tie in front of a curtain&#10;&#10;Description automatically generated" id="322" name="Google Shape;322;p36"/>
          <p:cNvPicPr preferRelativeResize="0"/>
          <p:nvPr/>
        </p:nvPicPr>
        <p:blipFill rotWithShape="1">
          <a:blip r:embed="rId3">
            <a:alphaModFix/>
          </a:blip>
          <a:srcRect b="13809" l="0" r="0" t="0"/>
          <a:stretch/>
        </p:blipFill>
        <p:spPr>
          <a:xfrm>
            <a:off x="20" y="1282"/>
            <a:ext cx="12191981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sitting at a table in front of a curtain&#10;&#10;Description automatically generated" id="328" name="Google Shape;328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78439" y="643466"/>
            <a:ext cx="3635121" cy="5571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8"/>
          <p:cNvSpPr txBox="1"/>
          <p:nvPr>
            <p:ph type="title"/>
          </p:nvPr>
        </p:nvSpPr>
        <p:spPr>
          <a:xfrm>
            <a:off x="831850" y="928150"/>
            <a:ext cx="10515600" cy="2282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1" lang="en-US" sz="3600"/>
              <a:t>1989 390 TWG evening</a:t>
            </a:r>
            <a:br>
              <a:rPr b="1" lang="en-US" sz="3600"/>
            </a:br>
            <a:r>
              <a:rPr b="1" lang="en-US" sz="3600"/>
              <a:t>BIZNEX </a:t>
            </a:r>
            <a:br>
              <a:rPr b="1" lang="en-US" sz="3600"/>
            </a:br>
            <a:r>
              <a:rPr b="1" lang="en-US" sz="3600"/>
              <a:t>Washington Chinatown </a:t>
            </a:r>
            <a:br>
              <a:rPr b="1" lang="en-US" sz="3600"/>
            </a:br>
            <a:r>
              <a:rPr b="1" lang="en-US" sz="3600"/>
              <a:t>August 11 Photographs</a:t>
            </a:r>
            <a:endParaRPr/>
          </a:p>
        </p:txBody>
      </p:sp>
      <p:sp>
        <p:nvSpPr>
          <p:cNvPr id="334" name="Google Shape;334;p38"/>
          <p:cNvSpPr txBox="1"/>
          <p:nvPr>
            <p:ph idx="1" type="body"/>
          </p:nvPr>
        </p:nvSpPr>
        <p:spPr>
          <a:xfrm>
            <a:off x="0" y="4589463"/>
            <a:ext cx="121920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</a:pPr>
            <a:r>
              <a:rPr lang="en-US" sz="2200"/>
              <a:t>Tereshka Ben, Laryssa Chopivsky, Valentina Limonczenko, Kostyk Ben, George Masiuk, Serhiy Berezovenko, Arthur George, Yaro Bihun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</a:pPr>
            <a:r>
              <a:rPr lang="en-US" sz="2200"/>
              <a:t>Yaro Bihun, Lydia Chopivsky-Benson, Orysia Pylyshenko, John Hewko, Serhiy Berezevenko, Andriy Bihun, Serhiy Mischenko, Vitaly Voloshin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</a:pPr>
            <a:r>
              <a:rPr lang="en-US" sz="2200"/>
              <a:t>Valentyn Zabijaka, Serhiy Mischenko, Lydia Chopivsky-Benson, Sophia Chopivsky, Marika Jurach, Oksana Dackiw, John Hewko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9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group of people posing for a photo&#10;&#10;Description automatically generated" id="341" name="Google Shape;341;p39"/>
          <p:cNvPicPr preferRelativeResize="0"/>
          <p:nvPr/>
        </p:nvPicPr>
        <p:blipFill rotWithShape="1">
          <a:blip r:embed="rId3">
            <a:alphaModFix/>
          </a:blip>
          <a:srcRect b="14465" l="0" r="0" t="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erson holding a sign&#10;&#10;Description automatically generated" id="111" name="Google Shape;111;p4"/>
          <p:cNvPicPr preferRelativeResize="0"/>
          <p:nvPr/>
        </p:nvPicPr>
        <p:blipFill rotWithShape="1">
          <a:blip r:embed="rId3">
            <a:alphaModFix/>
          </a:blip>
          <a:srcRect b="15745" l="0" r="0" t="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0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group of people posing for a photo&#10;&#10;Description automatically generated" id="348" name="Google Shape;348;p40"/>
          <p:cNvPicPr preferRelativeResize="0"/>
          <p:nvPr/>
        </p:nvPicPr>
        <p:blipFill rotWithShape="1">
          <a:blip r:embed="rId3">
            <a:alphaModFix/>
          </a:blip>
          <a:srcRect b="15109" l="0" r="0" t="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1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group of people sitting at a dinner table posing for the camera&#10;&#10;Description automatically generated" id="355" name="Google Shape;355;p41"/>
          <p:cNvPicPr preferRelativeResize="0"/>
          <p:nvPr/>
        </p:nvPicPr>
        <p:blipFill rotWithShape="1">
          <a:blip r:embed="rId3">
            <a:alphaModFix/>
          </a:blip>
          <a:srcRect b="12497" l="0" r="0" t="26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2"/>
          <p:cNvSpPr txBox="1"/>
          <p:nvPr>
            <p:ph type="title"/>
          </p:nvPr>
        </p:nvSpPr>
        <p:spPr>
          <a:xfrm>
            <a:off x="831850" y="1409414"/>
            <a:ext cx="10515600" cy="2035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1" lang="en-US" sz="3600"/>
              <a:t>1989 400 TWG Co-sponsor of Antonovych Awards Georgetown University </a:t>
            </a:r>
            <a:br>
              <a:rPr b="1" lang="en-US" sz="3600"/>
            </a:br>
            <a:r>
              <a:rPr b="1" lang="en-US" sz="3600"/>
              <a:t>May 21 Photographs</a:t>
            </a:r>
            <a:endParaRPr/>
          </a:p>
        </p:txBody>
      </p:sp>
      <p:sp>
        <p:nvSpPr>
          <p:cNvPr id="361" name="Google Shape;361;p42"/>
          <p:cNvSpPr txBox="1"/>
          <p:nvPr>
            <p:ph idx="1" type="body"/>
          </p:nvPr>
        </p:nvSpPr>
        <p:spPr>
          <a:xfrm>
            <a:off x="0" y="4957011"/>
            <a:ext cx="12192000" cy="17119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</a:pPr>
            <a:r>
              <a:rPr lang="en-US" sz="2200"/>
              <a:t>Hryhoriy Kostiuk, John-Paul Himka, Yuriy Shevelov, Omelian Antonovych, Tetiana Antonovych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</a:pPr>
            <a:r>
              <a:rPr lang="en-US" sz="2200"/>
              <a:t>Yuriy Shevelov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</a:pPr>
            <a:r>
              <a:rPr lang="en-US" sz="2200"/>
              <a:t>Hryhoriy Kostiuk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3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group of people posing for the camera&#10;&#10;Description automatically generated" id="368" name="Google Shape;368;p43"/>
          <p:cNvPicPr preferRelativeResize="0"/>
          <p:nvPr/>
        </p:nvPicPr>
        <p:blipFill rotWithShape="1">
          <a:blip r:embed="rId3">
            <a:alphaModFix/>
          </a:blip>
          <a:srcRect b="4382" l="0" r="0" t="975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sitting in a chair&#10;&#10;Description automatically generated" id="374" name="Google Shape;374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43620" y="643466"/>
            <a:ext cx="3704759" cy="5571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sitting in a chair&#10;&#10;Description automatically generated" id="380" name="Google Shape;380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43620" y="643466"/>
            <a:ext cx="3704759" cy="5571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6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erson wearing a suit and tie&#10;&#10;Description automatically generated" id="387" name="Google Shape;387;p46"/>
          <p:cNvPicPr preferRelativeResize="0"/>
          <p:nvPr/>
        </p:nvPicPr>
        <p:blipFill rotWithShape="1">
          <a:blip r:embed="rId3">
            <a:alphaModFix/>
          </a:blip>
          <a:srcRect b="15109" l="0" r="0" t="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7"/>
          <p:cNvSpPr txBox="1"/>
          <p:nvPr>
            <p:ph type="title"/>
          </p:nvPr>
        </p:nvSpPr>
        <p:spPr>
          <a:xfrm>
            <a:off x="831850" y="1017528"/>
            <a:ext cx="10515600" cy="207630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1" lang="en-US" sz="3600"/>
              <a:t>1989 600 TWG Tabir </a:t>
            </a:r>
            <a:br>
              <a:rPr b="1" lang="en-US" sz="3600"/>
            </a:br>
            <a:r>
              <a:rPr b="1" lang="en-US" sz="3600"/>
              <a:t>Willards MD </a:t>
            </a:r>
            <a:br>
              <a:rPr b="1" lang="en-US" sz="3600"/>
            </a:br>
            <a:r>
              <a:rPr b="1" lang="en-US" sz="3600"/>
              <a:t>August 4-6, 1989 Photographs</a:t>
            </a:r>
            <a:endParaRPr/>
          </a:p>
        </p:txBody>
      </p:sp>
      <p:sp>
        <p:nvSpPr>
          <p:cNvPr id="394" name="Google Shape;394;p47"/>
          <p:cNvSpPr txBox="1"/>
          <p:nvPr>
            <p:ph idx="1" type="body"/>
          </p:nvPr>
        </p:nvSpPr>
        <p:spPr>
          <a:xfrm>
            <a:off x="0" y="4589463"/>
            <a:ext cx="121920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</a:pPr>
            <a:r>
              <a:rPr lang="en-US" sz="2200"/>
              <a:t>Yuri Deychakiwsky, Irene Jarosewich, Inna Deychakiwsky, Larysa Kurylas, Olena Dobczanska, Karen Deychakiwsky, Natalie Deychakiwsky, Orysia Pylyshenko, Pat Filipov, Marta Jarosewich, Orest Deychakiwsky, Daria Stec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8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outdoor, grass, people, sitting&#10;&#10;Description automatically generated" id="401" name="Google Shape;401;p48"/>
          <p:cNvPicPr preferRelativeResize="0"/>
          <p:nvPr/>
        </p:nvPicPr>
        <p:blipFill rotWithShape="1">
          <a:blip r:embed="rId3">
            <a:alphaModFix/>
          </a:blip>
          <a:srcRect b="7037" l="0" r="0" t="93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9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outdoor, grass, people, sitting&#10;&#10;Description automatically generated" id="408" name="Google Shape;408;p49"/>
          <p:cNvPicPr preferRelativeResize="0"/>
          <p:nvPr/>
        </p:nvPicPr>
        <p:blipFill rotWithShape="1">
          <a:blip r:embed="rId3">
            <a:alphaModFix/>
          </a:blip>
          <a:srcRect b="7037" l="0" r="0" t="93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group of people posing for the camera&#10;&#10;Description automatically generated" id="118" name="Google Shape;118;p5"/>
          <p:cNvPicPr preferRelativeResize="0"/>
          <p:nvPr/>
        </p:nvPicPr>
        <p:blipFill rotWithShape="1">
          <a:blip r:embed="rId3">
            <a:alphaModFix/>
          </a:blip>
          <a:srcRect b="15745" l="0" r="0" t="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group of people sitting at a table posing for the camera&#10;&#10;Description automatically generated" id="125" name="Google Shape;125;p6"/>
          <p:cNvPicPr preferRelativeResize="0"/>
          <p:nvPr/>
        </p:nvPicPr>
        <p:blipFill rotWithShape="1">
          <a:blip r:embed="rId3">
            <a:alphaModFix/>
          </a:blip>
          <a:srcRect b="13498" l="0" r="0" t="224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group of people posing for the camera&#10;&#10;Description automatically generated" id="132" name="Google Shape;132;p7"/>
          <p:cNvPicPr preferRelativeResize="0"/>
          <p:nvPr/>
        </p:nvPicPr>
        <p:blipFill rotWithShape="1">
          <a:blip r:embed="rId3">
            <a:alphaModFix/>
          </a:blip>
          <a:srcRect b="15745" l="0" r="0" t="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eople around each other&#10;&#10;Description automatically generated" id="138" name="Google Shape;138;p8"/>
          <p:cNvPicPr preferRelativeResize="0"/>
          <p:nvPr/>
        </p:nvPicPr>
        <p:blipFill rotWithShape="1">
          <a:blip r:embed="rId3">
            <a:alphaModFix/>
          </a:blip>
          <a:srcRect b="44274" l="0" r="-1" t="122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9"/>
          <p:cNvSpPr txBox="1"/>
          <p:nvPr>
            <p:ph type="title"/>
          </p:nvPr>
        </p:nvSpPr>
        <p:spPr>
          <a:xfrm>
            <a:off x="831850" y="1258159"/>
            <a:ext cx="10515600" cy="20419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1" lang="en-US" sz="3600"/>
              <a:t>1989 200 TWG Leadership Conference </a:t>
            </a:r>
            <a:br>
              <a:rPr b="1" lang="en-US" sz="3600"/>
            </a:br>
            <a:r>
              <a:rPr b="1" lang="en-US" sz="3600"/>
              <a:t>Hotel Washington </a:t>
            </a:r>
            <a:br>
              <a:rPr b="1" lang="en-US" sz="3600"/>
            </a:br>
            <a:r>
              <a:rPr b="1" lang="en-US" sz="3600"/>
              <a:t>October 6-8 Photographs</a:t>
            </a:r>
            <a:endParaRPr/>
          </a:p>
        </p:txBody>
      </p:sp>
      <p:sp>
        <p:nvSpPr>
          <p:cNvPr id="145" name="Google Shape;145;p9"/>
          <p:cNvSpPr txBox="1"/>
          <p:nvPr>
            <p:ph idx="1" type="body"/>
          </p:nvPr>
        </p:nvSpPr>
        <p:spPr>
          <a:xfrm>
            <a:off x="-6875" y="4589463"/>
            <a:ext cx="12198875" cy="21825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220"/>
              <a:buNone/>
            </a:pPr>
            <a:r>
              <a:rPr lang="en-US" sz="2220"/>
              <a:t>See Leadership Conference Announcement in 1989 May TWG NEWS, page 9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220"/>
              <a:buNone/>
            </a:pPr>
            <a:r>
              <a:rPr lang="en-US" sz="2220"/>
              <a:t>See Leadership Conference Planning in 1989 June, July-August, September, and October TWG NEWS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220"/>
              <a:buNone/>
            </a:pPr>
            <a:r>
              <a:rPr lang="en-US" sz="2220"/>
              <a:t>See TWG_1989_Leadership_Conference_Booklet for Conference Program and Speaker Biographies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220"/>
              <a:buNone/>
            </a:pPr>
            <a:r>
              <a:rPr lang="en-US" sz="2220"/>
              <a:t>See 1989 November TWG NEWS for Leadership Conference Coverage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220"/>
              <a:buNone/>
            </a:pPr>
            <a:r>
              <a:rPr lang="en-US" sz="2220"/>
              <a:t>See TWG Leadership Conference coverage by The Ukrainian Weekly: The_Ukrainian_Weekly_1989-42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2020-08-28T16:50:06Z</dcterms:created>
  <dc:creator>George Masiuk</dc:creator>
</cp:coreProperties>
</file>