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88" r:id="rId4"/>
    <p:sldId id="266" r:id="rId5"/>
    <p:sldId id="267" r:id="rId6"/>
    <p:sldId id="268" r:id="rId7"/>
    <p:sldId id="269" r:id="rId8"/>
    <p:sldId id="257" r:id="rId9"/>
    <p:sldId id="289" r:id="rId10"/>
    <p:sldId id="270" r:id="rId11"/>
    <p:sldId id="271" r:id="rId12"/>
    <p:sldId id="25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9" r:id="rId21"/>
    <p:sldId id="279" r:id="rId22"/>
    <p:sldId id="280" r:id="rId23"/>
    <p:sldId id="281" r:id="rId24"/>
    <p:sldId id="282" r:id="rId25"/>
    <p:sldId id="260" r:id="rId26"/>
    <p:sldId id="261" r:id="rId27"/>
    <p:sldId id="283" r:id="rId28"/>
    <p:sldId id="262" r:id="rId29"/>
    <p:sldId id="284" r:id="rId30"/>
    <p:sldId id="285" r:id="rId31"/>
    <p:sldId id="263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5"/>
    <p:restoredTop sz="91310"/>
  </p:normalViewPr>
  <p:slideViewPr>
    <p:cSldViewPr snapToGrid="0" snapToObjects="1" showGuides="1">
      <p:cViewPr varScale="1">
        <p:scale>
          <a:sx n="185" d="100"/>
          <a:sy n="185" d="100"/>
        </p:scale>
        <p:origin x="18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5C08E-D061-8B44-AD26-DFBE554BB43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D2081-C7DE-364A-9797-4E6338FA84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1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8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TWG_Photo_1990_No_323__Feb_27__St_Sophia_Religious_Association__Fellow__Institute_of_Literature_Ukrainian_Acedemy_of_Sciences_Viacheslav_Briukhovetsky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February TWG NEWS, Page 1, for event announcement and March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1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TWG_Photo_1990_No_325__Feb_27__St_Sophia_Religious_Association__TWG_Events_Director_Orysia_Pylyshenko_Environmental_Activist_and_future_Member_of_Ukrainian_Ministry_of_Environmental_Protection_Andrij_Demidenko_Historian_Marta_Bohachevsky-Chomiak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(Reception after Viacheslav Briukhovetsky’s presentation)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1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TWG_Photo_1990_No_326__March_10__St_Sophia_Religious_Association__Shevchenko_in_early_musical_recordings__Stefan_Maksymjuk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February TWG NEWS for event announcement and March TWG NEWS, page 3,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98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TWG_Photo_1990_No_327__May_4__Holy_Family_Parish_Center__Friday_Evening_Forum__Guides_to_USSR_Donbas__Peter_Sawchyn__Tania_Chomiak__Marta_Pereyma__Marta_Zielyk__Adrian_Karmazyn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April TWG NEWS for event announcement and May-June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TWG_Photo_1990_No_330__Nov_9__St_Sophia_Religious_Association__Peacewalkers__NN_NN__TWG_President_Yaro_Bihun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October TWG NEWS, pages 9 and 11 for event announcement and November TWG NEWS, page 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8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TWG_Photo_1990_No_311__Rudensky_Farewell__Irene_Maksymjuk__Lidia_Billon__George_Sajewych__Marta_Zielyk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1989 December TWG NEWS, page 13,…Maria Rudensky heading for Haiti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86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TWG_Photo_1990_No_312_1__Rudensky_Farewell_Party__Bottom_Left__Eugene_Kaspruk__First_Row__Steve_Boyduy__Marusia_Drohobycky__Laryssa_Chopivsky__Maria_Rudensky__Ross_Chomiak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1989 December TWG NEWS, page 13,…Maria Rudensky heading for Haiti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8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TWG_Photo_1990_No_312_2__Rudensky_Farewell_Party__Second_Row__Taras_Dovbusz_behind_Laryssa_Chopivsky__Daria_Stec__Marta_Bohachevsky_Chomiak__Orysia_Pylyshenko__Yaro_Bihun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1989 December TWG NEWS, page 13,…Maria Rudensky heading for Haiti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87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TWG_Photo_1990_No_312_3__Rudensky_Farewell_Party__Third_Row__Walter_Iwaskiw__Orest_Bartoszyk__George_Masiuk__Oksana_Dackiw__Marta_Pereyma__Walter_Pechenuk__Sophika_Nakonechny__Marta_Zielyk__Rick_Smith__Irene_Maksymjuk__George_Sierant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1989 December TWG NEWS, page 13,…Maria Rudensky heading for Haiti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76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TWG_Photo_1990_No_411__Jan_31__Rayburn_House_Office_Building__Ukrainian_Independence_Day__Wolodymyr_Sulzynsky___Canadian_MilAtt_Yaromyr_Koropecky___Hlib_Taran__Inia_Yevich__Sandfal___Andrij_Bohdan_Hetmanskyj___George_Turiansky__Jurij_Petrenko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January TWG NEWS for event announcement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6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TWG_Photo_1990_No_111__Apr_27__Midyear_mtg__Board__Laryssa_Chopivsky__Oksana_Dackiw__Daria_Stec__TWG_President_Yaro_Bihun__Lydia_Chopivsky__Adrian_Karmazyn__Marta_Zielyk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April TWG NEWS, page 1, for event announcement and May-June TWG NEWS, page 5,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92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3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TWG_Photo_1990_No_421__March_25__Georgetown_University__Antonovych_Awards__Roman_Szporluk__Omelian_Antonovych___Award_Recipient_Author_Sad_Netanuchnykh_Skulptur_Lina_Kostenko__Tetiana_Antonovych__John_Fizer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March TWG NEWS, page 1, for event announcement and April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62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TWG_Photo_1990_No_422__March_25__Georgetown_University__Antonovych_Award_Recipient_Author_Sad_Netanuchnykh_Skulptur_Lina_Kostenko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March TWG NEWS, page 1, for event announcement and April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50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TWG_Photo_1990_No_601__Dec_8__Van _Ness_East_Christmas_Party__Steve_Boyduy_Marusia_Drohobycky_Sloniewsky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November TWG NEWS, page 1, for event announcement and December TWG NEWS, page 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24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TWG_Photo_1990_No_602__Dec_8__Van_Ness_East__Christmas_Party__Mykola_Babiak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November TWG NEWS, page 1, for event announcement and December TWG NEWS, page 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TWG_Photo_1990_No_112__Apr_27__Midyear_mtg__Adrian_Kerod__Lydia_Chopivsky__TWG_President_Yaro_Bihun__Orysia_Pylyshenko__Marta_Zielyk__Marianne_Woloschuk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April TWG NEWS, page 1, for event announcement and May-June TWG NEWS, page 5,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0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TWG_Photo_1990_No_121__Nov_30__Annual_mtg__Adrian_Kerod__Yaro_Bihun__Olia_Holoyda__Marianne_Woloschuk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November TWG NEWS, pages 1 and 5, for event announcement and December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6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TWG_Photo_1990_No_122__Nov_30__Annual_mtg__Award_Recipient_Yaro_Bihun__Laryssa_Chopivsky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December TWG NEWS, Page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5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TWG_Photo_1990_No_241__Oct_6__Laying_the_Foundation_Panel__Deputy_Assistant_to_the_President_and_Deputy_Press_Secretary_for_Foreign_Affairs_Roman_Popadiuk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October TWG NEWS, page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8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TWG_Photo_1990_No_242__Oct_6__Laying_the_Foundation_Panel__Attorney_Patience_Huntwork __Panelist_People's_Deputy_to_the_Supreme_Soviet_of_the_Ukrainian_SSR_and_Co_founder_of_Rukh_Laryssa_Skoryk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October TWG NEWS, page 5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3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TWG_Photo_1990_No_321__Feb_23__St_Sophia_Religious_Association__Soviet_Demographics_Murray_Feshbach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1990 February TWG NEWS, Page 1, for event announcement and March TWG NEWS, page 5,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0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TWG_Photo_1990_No_322__Feb_26__Holy_Family_Parish_Center__Representative_from_Lviv_to_the_Congress_of_People's_Deputies_of_the_USSR_Rostyslav_Bratun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1990 March TWG NEWS, page 1,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D2081-C7DE-364A-9797-4E6338FA84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9617-F767-4A40-A410-3554E9971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0841E-51A8-8B4B-B1B7-5E67157E2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EE3E8-19A6-1E4C-AEA4-CE06135E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5A380-6CDD-8541-B50C-7B0AD369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8B0C-94A8-0648-A0ED-22F8701F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190-9286-1041-B5F4-AF51044C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1FA93-4DD0-364F-9A71-723A39259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449D-B4AA-4D46-912B-B5523016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0D8ED-A849-5A4C-81F8-5250EF43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7DDF0-A054-F242-844A-4087A4B8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3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09554C-4C1E-C04E-BAB5-1EBB2814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9B1A5-9030-A645-8BD0-A16EE46FF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8E89F-78B3-E740-8EF2-E4FC016B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A309-3B4C-4A46-AA67-5BBD4DF6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F232B-34F4-E24D-ABAE-4C1DF60B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7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6C43-9AA5-1043-897E-9D212ABC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6039-9C20-E14D-87F1-D2D31A68C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2C94-382F-1444-892F-DC6D2183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001D5-F56A-A542-9889-9DF348825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AF1B-8888-9A40-ADF1-E139BB5A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80D4-47D1-F747-B5EC-3115B707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AFB0E-211A-D749-9DE6-5B16E574D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58634-5B86-2F4C-9C5F-D71E1367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33E2-9F07-9042-8180-C735EA1A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6B94D-C5E2-9042-B9A7-B6BB869E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3107-B9C0-4441-8CF3-2EFC45E1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51B9-3D22-DF42-949D-1DFD8545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B5276-4EDC-3C49-86F3-F2AC4997C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30A5F-3F1B-D14C-B877-D03EF95A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9964F-FA03-9F43-A8B4-9755ED139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76A65-8720-7C47-86EC-C55BAC2A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2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5D64-5236-594D-B006-6D7EB7E6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59794-7BB1-114E-AB03-4F7B6725B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CEB8E-F2BD-C84B-B2C1-7D0127D48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F876E-9C0A-3145-B288-C28DCDA1F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2A313-5FA1-4C48-B197-E246DE341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F92E6-106D-F44D-ACCB-2421FE7E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A7CFD-6AD0-5847-BF5E-F6520599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D2054-FBFB-C444-BEE1-AAF1BC2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3143-743C-F740-BD95-0963693E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F40E8-EC69-9E4F-8885-70BCA0C4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214A4-A406-C14B-8D12-2C730BD5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1F21D-B7E9-4D4C-9558-337AE652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8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B8374-7A8C-A148-B641-1BD01553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E4201-10A8-2A41-A748-395CC095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4F669-8B7E-2D4D-A60C-591259ED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0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C3DF-0CD0-FE40-AD1C-2C074480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DEE02-8759-2242-A113-70AD1A539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FE7E-A4D9-734C-A4E0-CD746F856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50363-E5F1-1241-BEBE-A3734B40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CC589-8100-3440-9CF3-8D6BF208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5405D-63EC-3C40-8624-72132AD8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1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010C-ACA2-AB42-981A-ECB6E9EA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E81A2-8A09-144A-8056-928CDDD8E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81D40-8D02-CC4C-9C4A-765342364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DAB0B-FC1C-C944-BF3B-8F4E5502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0F79B-4CEA-AA46-AB8D-13580414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46EB0-7DC0-4D43-85A9-951B75E4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0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71BDD-3DFD-B849-B5C8-8DF5E2D0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B91A9-1E5A-7E49-8DB3-213FDC802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2B4AD-A720-2F4F-BE1E-764D49635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3923-580E-D444-A1A1-C2F3E0008656}" type="datetimeFigureOut">
              <a:rPr lang="en-US" smtClean="0"/>
              <a:t>10/24/20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6D29-081D-D646-932B-2410C59E9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D060-0397-5A4E-B111-19AED50D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F801-3D52-784E-826C-BAC763288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6793-A06F-544C-A57B-23E3121E6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TWG Photos 1990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B46C4-E3DF-1F4E-A2DE-3733124B1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Created October 24, 2020</a:t>
            </a:r>
          </a:p>
        </p:txBody>
      </p:sp>
    </p:spTree>
    <p:extLst>
      <p:ext uri="{BB962C8B-B14F-4D97-AF65-F5344CB8AC3E}">
        <p14:creationId xmlns:p14="http://schemas.microsoft.com/office/powerpoint/2010/main" val="126146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C237A0C-2000-8548-903A-8D6A92440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826" y="643466"/>
            <a:ext cx="45543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0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F29EE91-276E-9D41-9EF2-777033B09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3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69516"/>
            <a:ext cx="10515600" cy="133408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1990 300 TWG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271749"/>
            <a:ext cx="12192000" cy="2586251"/>
          </a:xfrm>
        </p:spPr>
        <p:txBody>
          <a:bodyPr>
            <a:noAutofit/>
          </a:bodyPr>
          <a:lstStyle/>
          <a:p>
            <a:r>
              <a:rPr lang="en-US" sz="2000" b="1" dirty="0"/>
              <a:t>Demography: </a:t>
            </a:r>
            <a:r>
              <a:rPr lang="en-US" sz="2000" dirty="0"/>
              <a:t>Murray Feshbach</a:t>
            </a:r>
          </a:p>
          <a:p>
            <a:r>
              <a:rPr lang="en-US" sz="2000" b="1" dirty="0"/>
              <a:t>Situation in Ukraine: </a:t>
            </a:r>
            <a:r>
              <a:rPr lang="en-US" sz="2000" dirty="0"/>
              <a:t>Rostyslav Bratun</a:t>
            </a:r>
          </a:p>
          <a:p>
            <a:r>
              <a:rPr lang="en-US" sz="2000" b="1" dirty="0"/>
              <a:t>Situation in Ukraine: </a:t>
            </a:r>
            <a:r>
              <a:rPr lang="en-US" sz="2000" dirty="0"/>
              <a:t>Viacheslav Briukhovetsky; </a:t>
            </a:r>
            <a:r>
              <a:rPr lang="en-US" sz="2000" b="1" dirty="0"/>
              <a:t>Reception:</a:t>
            </a:r>
            <a:r>
              <a:rPr lang="en-US" sz="2000" dirty="0"/>
              <a:t> Orysia Pylyshenko, Andrij Demidenko, Marta Bohachevsky-Chomiak</a:t>
            </a:r>
          </a:p>
          <a:p>
            <a:r>
              <a:rPr lang="en-US" sz="2000" b="1" dirty="0"/>
              <a:t>Shevchenko Discography: </a:t>
            </a:r>
            <a:r>
              <a:rPr lang="en-US" sz="2000" dirty="0"/>
              <a:t>Stefan Maksymjuk</a:t>
            </a:r>
          </a:p>
          <a:p>
            <a:r>
              <a:rPr lang="en-US" sz="2000" b="1" dirty="0"/>
              <a:t>Guides to Donbas: </a:t>
            </a:r>
            <a:r>
              <a:rPr lang="en-US" sz="2000" dirty="0"/>
              <a:t>Peter Sawchyn, Tania Chomiak, Marta Pereyma, Marta Zielyk, Adrian Karmazyn</a:t>
            </a:r>
          </a:p>
          <a:p>
            <a:r>
              <a:rPr lang="en-US" sz="2000" b="1" dirty="0"/>
              <a:t>Peacewalkers: </a:t>
            </a:r>
            <a:r>
              <a:rPr lang="en-US" sz="2000" dirty="0"/>
              <a:t>Yaro Bihun</a:t>
            </a:r>
          </a:p>
        </p:txBody>
      </p:sp>
    </p:spTree>
    <p:extLst>
      <p:ext uri="{BB962C8B-B14F-4D97-AF65-F5344CB8AC3E}">
        <p14:creationId xmlns:p14="http://schemas.microsoft.com/office/powerpoint/2010/main" val="14260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C5C77195-34B2-A74B-86D3-6EEC104BF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A1BE3A6-A43B-EF40-83B0-07FA9A7CA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1210B941-94AA-3248-B3F4-4D0968D29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00" b="143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D81ADE5-9241-7843-93C3-431D7F81E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2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 standing in front of a window&#10;&#10;Description automatically generated">
            <a:extLst>
              <a:ext uri="{FF2B5EF4-FFF2-40B4-BE49-F238E27FC236}">
                <a16:creationId xmlns:a16="http://schemas.microsoft.com/office/drawing/2014/main" id="{B7BE4145-8EEC-1248-AD5F-5A395CEC0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6A660CB-3D36-8B49-B4BF-6F42A22A8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D40B742-B490-FD45-9577-26B7B841B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7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1334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1990 100 TWG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>
            <a:normAutofit/>
          </a:bodyPr>
          <a:lstStyle/>
          <a:p>
            <a:r>
              <a:rPr lang="en-US" sz="2200" b="1" dirty="0"/>
              <a:t>TWG Mid-year Meeting Van Ness East April 27 Photographs</a:t>
            </a:r>
          </a:p>
          <a:p>
            <a:r>
              <a:rPr lang="en-US" sz="2200" b="1" dirty="0"/>
              <a:t>TWG Annual Meeting Van Ness East November 30 Photographs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49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1334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1990 310 TWG Rudensky Farewell </a:t>
            </a:r>
            <a:br>
              <a:rPr lang="en-US" sz="3600" b="1" dirty="0"/>
            </a:br>
            <a:r>
              <a:rPr lang="en-US" sz="3600" b="1" dirty="0"/>
              <a:t>Van Ness East </a:t>
            </a:r>
            <a:br>
              <a:rPr lang="en-US" sz="3600" b="1" dirty="0"/>
            </a:br>
            <a:r>
              <a:rPr lang="en-US" sz="3600" b="1" dirty="0"/>
              <a:t>January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09322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Irene Maksymjuk, Lidia Billon, George Sajewych, Marta Zielyk</a:t>
            </a:r>
          </a:p>
          <a:p>
            <a:endParaRPr lang="en-US" sz="2800" dirty="0"/>
          </a:p>
          <a:p>
            <a:r>
              <a:rPr lang="en-US" sz="2800" dirty="0"/>
              <a:t>Steve Boyduy, Marusia Drohobycky, Laryssa Chopivsky, Maria Rudensky, Ross Chomiak,</a:t>
            </a:r>
          </a:p>
          <a:p>
            <a:r>
              <a:rPr lang="en-US" sz="2800" dirty="0"/>
              <a:t>Taras Dovbusz, Laryssa Chopivsky, Daria Stec, Marta Bohachevsky-Chomiak, Orysia Pylyshenko, Yaro Bihun</a:t>
            </a:r>
          </a:p>
          <a:p>
            <a:r>
              <a:rPr lang="en-US" sz="2800" dirty="0"/>
              <a:t>Walter Iwaskiw, Orest Bartoszyk, George Masiuk, Oksana Dackiw, Marta Pereyma, Walter Pechenuk, Sophika Nakonechny, Marta Zielyk, Rick Smith, Irene Maksymjuk, George Sierant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38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E2CC6FE-9C33-1049-BB65-0F23811DE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7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E9DC80D-5FEA-DE4D-9907-28519DE50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8" b="10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7D7F514-F581-AB4E-BCD5-5061B9D42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8" b="10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9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A3FB461-24B0-0841-A7A8-924E6109D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8" b="102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3408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1990 400 TWG Co-sponsored Events </a:t>
            </a:r>
            <a:r>
              <a:rPr lang="en-US" sz="3600" b="1" dirty="0"/>
              <a:t>Photographs</a:t>
            </a:r>
            <a:endParaRPr lang="en-US" sz="4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Ukrainian Independence Day Celebration</a:t>
            </a:r>
          </a:p>
          <a:p>
            <a:r>
              <a:rPr lang="en-US" sz="2200" dirty="0"/>
              <a:t>Antonovych Awards</a:t>
            </a:r>
          </a:p>
        </p:txBody>
      </p:sp>
    </p:spTree>
    <p:extLst>
      <p:ext uri="{BB962C8B-B14F-4D97-AF65-F5344CB8AC3E}">
        <p14:creationId xmlns:p14="http://schemas.microsoft.com/office/powerpoint/2010/main" val="121815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1334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1990 410 TWG Co-sponsor of Ukrainian-American Army Officers Ukrainian Independence Day Celebration </a:t>
            </a:r>
            <a:br>
              <a:rPr lang="en-US" sz="3600" b="1" dirty="0"/>
            </a:br>
            <a:r>
              <a:rPr lang="en-US" sz="3600" b="1" dirty="0"/>
              <a:t>Rayburn House Office Building </a:t>
            </a:r>
            <a:br>
              <a:rPr lang="en-US" sz="3600" b="1" dirty="0"/>
            </a:br>
            <a:r>
              <a:rPr lang="en-US" sz="3600" b="1" dirty="0"/>
              <a:t>January 31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Wolodymyr Sulzynsky, Canadian Military Attaché Yaromyr Koropecky, Hlib Taran, Inia Yevich, Sandfal, Andrij Bohdan Hetmanskyj, George Turiansky, Jurij Petrenko</a:t>
            </a:r>
          </a:p>
        </p:txBody>
      </p:sp>
    </p:spTree>
    <p:extLst>
      <p:ext uri="{BB962C8B-B14F-4D97-AF65-F5344CB8AC3E}">
        <p14:creationId xmlns:p14="http://schemas.microsoft.com/office/powerpoint/2010/main" val="3651800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 in front of a military uniform&#10;&#10;Description automatically generated">
            <a:extLst>
              <a:ext uri="{FF2B5EF4-FFF2-40B4-BE49-F238E27FC236}">
                <a16:creationId xmlns:a16="http://schemas.microsoft.com/office/drawing/2014/main" id="{6B845B31-8374-AE43-A003-DB7DD94C4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4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34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1990 420 TWG Co-sponsor of </a:t>
            </a:r>
            <a:br>
              <a:rPr lang="en-US" sz="3600" b="1" dirty="0"/>
            </a:br>
            <a:r>
              <a:rPr lang="en-US" sz="3600" b="1" dirty="0"/>
              <a:t>Antonovych Awards </a:t>
            </a:r>
            <a:br>
              <a:rPr lang="en-US" sz="3600" b="1" dirty="0"/>
            </a:br>
            <a:r>
              <a:rPr lang="en-US" sz="3600" b="1" dirty="0"/>
              <a:t>Georgetown University </a:t>
            </a:r>
            <a:br>
              <a:rPr lang="en-US" sz="3600" b="1" dirty="0"/>
            </a:br>
            <a:r>
              <a:rPr lang="en-US" sz="3600" b="1" dirty="0"/>
              <a:t>March 25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sz="2200" dirty="0"/>
              <a:t>Roman Szporluk, Omelian Antonovych, Lina Kostenko, Tetiana Antonovych, John Fizer</a:t>
            </a:r>
          </a:p>
          <a:p>
            <a:r>
              <a:rPr lang="en-US" sz="2200" dirty="0"/>
              <a:t>Lina Kostenko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76E4E17-2CEA-294C-82A7-FB1D30377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1334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1990 100 TWG Board Meetings</a:t>
            </a:r>
            <a:br>
              <a:rPr lang="en-US" sz="3200" b="1" dirty="0"/>
            </a:br>
            <a:r>
              <a:rPr lang="en-US" sz="2000" b="1" dirty="0"/>
              <a:t>TWG Mid-year Meeting Van Ness East April 27 Photographs</a:t>
            </a:r>
            <a:br>
              <a:rPr lang="en-US" sz="2000" b="1" dirty="0"/>
            </a:br>
            <a:r>
              <a:rPr lang="en-US" sz="2000" b="1" dirty="0"/>
              <a:t>TWG Annual Meeting Van Ness East November 30 Photographs</a:t>
            </a:r>
            <a:br>
              <a:rPr lang="en-US" sz="2000" dirty="0"/>
            </a:b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29000"/>
            <a:ext cx="12192000" cy="335866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See 1990 April TWG NEWS for TWG semi-annual meeting announcement and May-June TWG NEWS for meeting coverage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See 1990 November TWG NEWS for Annual Meeting planning and December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Elected to the Board: Lydia Chopivsky-Benson – President; Myron Wasylyk – Vice President; Marianne Woloschuk - Secretary; Mykola Babiak – Treasurer; Marusia Drohobycky – Events Director; Marta Zielyk - Public Relations; Adrian Kerod – Membership Director; Oksana Dackiw - Special Projects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Auditing Committee: Halyna Chaikovsky, Ivan Lozowy, Steve Boyduy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Presidium: John Kun, Sophia Sluzar, R.L. Chomiak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200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/>
              <a:t>Others in Photos: Yaro Bihun, Laryssa Chopivsky, Adrian Karmazyn, Orysia Pylyshenko, Daria Stec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64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AD03B609-C411-3B4E-A536-233055141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82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34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1990 600 Social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Steve Boyduy, Marusia Drohobycky Sloniewsky</a:t>
            </a:r>
          </a:p>
          <a:p>
            <a:r>
              <a:rPr lang="en-US" sz="2200" dirty="0"/>
              <a:t>Mykola Babiak</a:t>
            </a:r>
          </a:p>
        </p:txBody>
      </p:sp>
    </p:spTree>
    <p:extLst>
      <p:ext uri="{BB962C8B-B14F-4D97-AF65-F5344CB8AC3E}">
        <p14:creationId xmlns:p14="http://schemas.microsoft.com/office/powerpoint/2010/main" val="2848585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holding wine glasses&#10;&#10;Description automatically generated">
            <a:extLst>
              <a:ext uri="{FF2B5EF4-FFF2-40B4-BE49-F238E27FC236}">
                <a16:creationId xmlns:a16="http://schemas.microsoft.com/office/drawing/2014/main" id="{D1625B6E-962B-B140-8B5C-EF8EA8366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15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glass of wine&#10;&#10;Description automatically generated">
            <a:extLst>
              <a:ext uri="{FF2B5EF4-FFF2-40B4-BE49-F238E27FC236}">
                <a16:creationId xmlns:a16="http://schemas.microsoft.com/office/drawing/2014/main" id="{95ED5B95-C7AA-AD49-863F-3E745F113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4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2221E9-79F6-4346-8883-956828310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FABB5D3-34D4-C544-A316-76D222AF3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81509276-8EE9-2849-B9E4-417DEB8B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1" b="94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5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holding, person&#10;&#10;Description automatically generated">
            <a:extLst>
              <a:ext uri="{FF2B5EF4-FFF2-40B4-BE49-F238E27FC236}">
                <a16:creationId xmlns:a16="http://schemas.microsoft.com/office/drawing/2014/main" id="{72EC8885-3E18-EA4D-90EF-A93B457A9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F202D-C8CE-7C46-BED8-9DD2A77E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34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1990 200 TWG Leadership Conference </a:t>
            </a:r>
            <a:br>
              <a:rPr lang="en-US" sz="3600" b="1" dirty="0"/>
            </a:br>
            <a:r>
              <a:rPr lang="en-US" sz="3600" b="1" dirty="0"/>
              <a:t>Hotel Washington </a:t>
            </a:r>
            <a:br>
              <a:rPr lang="en-US" sz="3600" b="1" dirty="0"/>
            </a:br>
            <a:r>
              <a:rPr lang="en-US" sz="3600" b="1" dirty="0"/>
              <a:t>October 5-7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3825C-869F-6C45-B13A-A6EA73513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074808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See Leadership Conference Announcement in 1990 March and April TWG NEWS, page 9</a:t>
            </a:r>
          </a:p>
          <a:p>
            <a:r>
              <a:rPr lang="en-US" sz="3500" dirty="0"/>
              <a:t>See Leadership Conference Planning in 1990 May-June, July-August, and September TWG NEWS</a:t>
            </a:r>
          </a:p>
          <a:p>
            <a:r>
              <a:rPr lang="en-US" sz="3500" dirty="0"/>
              <a:t>See TWG_1990_Leadership_Conference_Booklet for Conference Program and Speaker Biographies</a:t>
            </a:r>
          </a:p>
          <a:p>
            <a:r>
              <a:rPr lang="en-US" sz="3500" dirty="0"/>
              <a:t>See 1990 October TWG NEWS for Leadership Conference Coverage</a:t>
            </a:r>
          </a:p>
          <a:p>
            <a:r>
              <a:rPr lang="en-US" sz="3500" dirty="0"/>
              <a:t>See TWG Leadership Conference coverage by The Ukrainian Weekly: The_Ukrainian_Weekly_1990-44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4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62A4-6C78-164B-94FD-3CE6B8F3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862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200 240 Session 1: Laying the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A07AC-ED39-6745-933F-A621D1922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>
            <a:normAutofit/>
          </a:bodyPr>
          <a:lstStyle/>
          <a:p>
            <a:r>
              <a:rPr lang="en-US" sz="2200" dirty="0"/>
              <a:t>Roman Popadiuk</a:t>
            </a:r>
          </a:p>
          <a:p>
            <a:r>
              <a:rPr lang="en-US" sz="2200" dirty="0"/>
              <a:t>Patience Huntwork, Larysa Skoryk</a:t>
            </a:r>
          </a:p>
        </p:txBody>
      </p:sp>
    </p:spTree>
    <p:extLst>
      <p:ext uri="{BB962C8B-B14F-4D97-AF65-F5344CB8AC3E}">
        <p14:creationId xmlns:p14="http://schemas.microsoft.com/office/powerpoint/2010/main" val="269031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1902</Words>
  <Application>Microsoft Macintosh PowerPoint</Application>
  <PresentationFormat>Widescreen</PresentationFormat>
  <Paragraphs>165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TWG Photos 1990</vt:lpstr>
      <vt:lpstr>1990 100 TWG Meetings</vt:lpstr>
      <vt:lpstr>1990 100 TWG Board Meetings TWG Mid-year Meeting Van Ness East April 27 Photographs TWG Annual Meeting Van Ness East November 30 Photographs </vt:lpstr>
      <vt:lpstr>PowerPoint Presentation</vt:lpstr>
      <vt:lpstr>PowerPoint Presentation</vt:lpstr>
      <vt:lpstr>PowerPoint Presentation</vt:lpstr>
      <vt:lpstr>PowerPoint Presentation</vt:lpstr>
      <vt:lpstr>1990 200 TWG Leadership Conference  Hotel Washington  October 5-7 Photographs</vt:lpstr>
      <vt:lpstr>200 240 Session 1: Laying the Foundation</vt:lpstr>
      <vt:lpstr>PowerPoint Presentation</vt:lpstr>
      <vt:lpstr>PowerPoint Presentation</vt:lpstr>
      <vt:lpstr>1990 300 TWG Events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1990 310 TWG Rudensky Farewell  Van Ness East  January Photographs</vt:lpstr>
      <vt:lpstr>PowerPoint Presentation</vt:lpstr>
      <vt:lpstr>PowerPoint Presentation</vt:lpstr>
      <vt:lpstr>PowerPoint Presentation</vt:lpstr>
      <vt:lpstr>PowerPoint Presentation</vt:lpstr>
      <vt:lpstr>1990 400 TWG Co-sponsored Events Photographs</vt:lpstr>
      <vt:lpstr>1990 410 TWG Co-sponsor of Ukrainian-American Army Officers Ukrainian Independence Day Celebration  Rayburn House Office Building  January 31 Photographs</vt:lpstr>
      <vt:lpstr>PowerPoint Presentation</vt:lpstr>
      <vt:lpstr>1990 420 TWG Co-sponsor of  Antonovych Awards  Georgetown University  March 25 Photographs</vt:lpstr>
      <vt:lpstr>PowerPoint Presentation</vt:lpstr>
      <vt:lpstr>PowerPoint Presentation</vt:lpstr>
      <vt:lpstr>1990 600 Social Events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Photos 1990</dc:title>
  <dc:creator>George Masiuk</dc:creator>
  <cp:lastModifiedBy>George Masiuk</cp:lastModifiedBy>
  <cp:revision>40</cp:revision>
  <dcterms:created xsi:type="dcterms:W3CDTF">2020-08-30T18:14:41Z</dcterms:created>
  <dcterms:modified xsi:type="dcterms:W3CDTF">2020-10-25T00:06:39Z</dcterms:modified>
</cp:coreProperties>
</file>