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88" r:id="rId3"/>
    <p:sldId id="268" r:id="rId4"/>
    <p:sldId id="269" r:id="rId5"/>
    <p:sldId id="257" r:id="rId6"/>
    <p:sldId id="270" r:id="rId7"/>
    <p:sldId id="271" r:id="rId8"/>
    <p:sldId id="258" r:id="rId9"/>
    <p:sldId id="259" r:id="rId10"/>
    <p:sldId id="272" r:id="rId11"/>
    <p:sldId id="260" r:id="rId12"/>
    <p:sldId id="273" r:id="rId13"/>
    <p:sldId id="261" r:id="rId14"/>
    <p:sldId id="274" r:id="rId15"/>
    <p:sldId id="320" r:id="rId16"/>
    <p:sldId id="321" r:id="rId17"/>
    <p:sldId id="262" r:id="rId18"/>
    <p:sldId id="275" r:id="rId19"/>
    <p:sldId id="276" r:id="rId20"/>
    <p:sldId id="277" r:id="rId21"/>
    <p:sldId id="278" r:id="rId22"/>
    <p:sldId id="279" r:id="rId23"/>
    <p:sldId id="263" r:id="rId24"/>
    <p:sldId id="264" r:id="rId25"/>
    <p:sldId id="280" r:id="rId26"/>
    <p:sldId id="265" r:id="rId27"/>
    <p:sldId id="281" r:id="rId28"/>
    <p:sldId id="282" r:id="rId29"/>
    <p:sldId id="266" r:id="rId30"/>
    <p:sldId id="283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04"/>
    <p:restoredTop sz="91947"/>
  </p:normalViewPr>
  <p:slideViewPr>
    <p:cSldViewPr snapToGrid="0" snapToObjects="1" showGuides="1">
      <p:cViewPr varScale="1">
        <p:scale>
          <a:sx n="180" d="100"/>
          <a:sy n="180" d="100"/>
        </p:scale>
        <p:origin x="2432" y="184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D92F8-5E03-EB42-8F2A-63A7F64C4849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F8CA3-CB98-9240-85BC-C119CA8C58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1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73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TWG_Photo_1991_No_301_Feb_15__St_Sophia_Religious_Association__future_Chargé_d'Affaires_Jon_Gundersen__future_Press_and_Culture_Officer_Mary Kruger__future_Consul_General_2001_Greg_Hulka_DOS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1991 February TWG NEWS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Greg Hulka was killed, along with his approximately 10-year-old daughter, in a car accident in Ukraine in late 2001, just months after arriving in Kyiv to assume the post of Consul General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22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TWG_Photo_1991_No_302__May_17__St_Sophia_Religious_Association__Artist_Ilona_Sochynsky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1991 April TWG NEWS for event announcement and June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72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TWG_Photo_1991_No_303__Jul_26__St_Sophia_Religious_Association__TWG_Hosts_International_Management_Institute_Students__TWG_President_Lydia_Chopivsky_Benson__Roman_Shpek__Serhiy_Ovcharenko__Mykola_Deychakiwsky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1991 July-August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02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TWG_Photo_1991_No_304__Nov_16__St_Sophia_Religious_Association__Minister_of_Environmental_Protection_Yuriy_Shcherbak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1992 January TWG NEWS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63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TWG_Photo_1991_No_305__Dec_6__Almas_Lodge_of_the_Shriners_14&amp;K__Founder_of_Center_for_the_Study_of_Soviet_Change_Susan_Eisenhower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1991 October TWG NEWS, page 15, for event announcement and 1992 January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97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TWG_Photo_1991_No_411__Jan_22__Ft_McNair__Ukrainian_Independence_Day__LTC_Leonid_Kondratiuk__Deputy_Assistant_Secretary_of_State_Bureau_of_East_European_and_Soviet_Affairs_Curtis_Kamman__TWG_President_Lydia_Chopivsky_Benson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1991 February TWG NEWS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81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TWG_Photo_1991_No_421__July_16__Sovereignty_Day__Dirksen_Senate_Office_Building__Front__Hlib_Hayuk__Zoya_Hayuk__Orysia_Pylyshenko__Ukrainian_Poet_Pavlo_Movchan__George_Chopivsky__Back__Andrij_Masiuk__George_Masiuk__Andrew_Webber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1991 June TWG NEWS for event announcement and July-August TWG NEWS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30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TWG_Photo_1991_No_422__July_16__Sovereignty_Day__Dirksen_Senate_Office_Building__Panelists_Maxim_Kniazkov__Adrian_Karatnycky__TWG_President_Lydia_Chopivsky_Benson__Marusia_Drohobycky_Sloniewsky__Robert McConnell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1991 June TWG NEWS for event announcement and July-August TWG NEWS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9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TWG_Photo_1991_No_601__Dec_13__Gusti's_Restaurant__Christmas_Party__Chrystyna_Babiak__Mykola_Babiak__Orest_Deychakiwsky__Karen_Deychakiwsky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1991 October TWG NEWS, page 1, 9 for event announcement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9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TWG_Photo_1991_No_603__Dec_13__Gusti's_Restaurant__Christmas_Party__Margarita_Hewko__John_Hewko__TWG_President_Lydia_Chopivsky_Benson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1991 October TWG NEWS, page 1, 9 for event announcement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7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TWG_Photo_1991_No_111_May_21_Brd_mtg__Oksana_Dackiw__Marta_Zielyk__Irene_Jarosewich__TWG_President_Lydia_Chopivsky_Benson__Lynn_Bush__Laryssa_Chopivsky__Mykola_Babiak__Marusia_Drohobycky__Daria_Stec__Adrian_Kerod__Orest_Diachok__Orest_Deychakiwsky__Myron_Wasylyk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1991 May TWG NEWS for event announcement; See also 1990 December TWG NEWS, page 1 for report on annual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14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TWG_Photo_1991_No_604__Dec_13__Gusti's_Restaurant__Christmas_Party__Michael_Kowalysko__Isha_Pryshlak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1991 October TWG NEWS, page 1, 9 for event announcement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66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TWG_Photo_1991_No_121__Jun_22__Coolfont_Retreat__Peter_Sawchyn__Isha_Pryshlak__Irene_Jarosewich__Halya_Duda__Marusia_Drohobycky__TWG_President_Lydia_Chopivsky_Benson__Antonina_Pipko__Daria_Stec__Mykola_Babiak__George_Masiuk__Steve_Boyduy__Yaro_Bihun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1991 May TWG NEWS, pages 1 and 9 for event announcement and July-August TWG NEWS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53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TWG_Photo_1991_No_122__Jun_22__Coolfont__TWG_Retreat_Seminar_Leader_Halya_Duda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1991 May TWG NEWS, pages 1 and 9 for event announcement and July-August TWG NEWS for event coverage and September TWG NEWS for an executive summary of Halya Duda’s presentation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2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TWG_Photo_1991_No_213__Oct_12__Leadership_Conference_Opening_Address__National_Endowment_for_Democracy_President_Carl_Gershman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1991 September TWG NEWS, page 1, for event announcement and October TWG NEWS, page 3,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6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TWG_Photo_1991_No_221__Oct_12__Leadership_Conference__Ukrainian_UN_Mission_Official_Valeriy_Kuchinsky__Luncheon_Keynote_Speaker_Ukraine_Deputy_Foreign_Minister_Guennadi_Oudovenko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1991 September TWG NEWS, page 1, for event announcement and October TWG NEWS, page 6,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84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TWG_Photo_1991_No_251__Oct_12__Leadership_Conference_Session_2_Domestic_Political_Developments__Former_Under_Secretary_of_Treasury_and_Ukrainian_Business_Digest_Publisher_Richard_Shriver__Luncheon_Speaker_Deputy_Foreign_Minister_Guennadi_Oudovenko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1991 September TWG NEWS, page 1, for event announcement and October TWG NEWS, page 10,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9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TWG_Photo_1991_No_291_Oct_12__Leadership_Conference__Ukraine’s_Foreign_Minister_Anatoliy_Zlenko__Ada_Kulyk__Laryssa_Chopivsky__Ukraine’s_Deputy_Foreign_Minister_Guennadi_Oudovenko__future_Consul_General_2001_Greg_Hulka_DOS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1991 September TWG NEWS, page 1, for event announcement and October TWG NEWS, page 1, for event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ECA17-DF27-6249-B877-5432B319536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06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8CA3-CB98-9240-85BC-C119CA8C58C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1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92D5D-9DF0-4848-B7D4-0B234C430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3D77B-73CA-7343-8817-270EC6DD1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23DE3-46F9-1D43-A621-B9F99507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197D-A603-FB46-AA41-83199BFEA7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CFE15-6862-B244-86B3-ADAFA5F0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28065-A520-C045-8E6A-CF7C0BDC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A2EB-706B-5743-B90D-FF6D9F444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3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72AC-21DB-BF48-8913-89F015CC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DF276-8DCB-9D46-A7FA-2388047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A7464-E505-9741-A6E4-EC62E3C9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197D-A603-FB46-AA41-83199BFEA7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350DA-EC97-6346-9B2A-A1392604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A75F7-BA06-C240-9210-96A32520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A2EB-706B-5743-B90D-FF6D9F444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E1017F-1904-8F4F-B05A-93ABCD1CC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57134-D713-4048-83D8-A8457C8F4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98741-CF94-D04A-B2A4-A51C93F79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197D-A603-FB46-AA41-83199BFEA7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0E7F3-8BA2-2442-8936-F5609060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1C350-6339-7043-A51F-6C65FD26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A2EB-706B-5743-B90D-FF6D9F444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4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2090-9927-9D48-9F19-F374A6EE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B9306-81B8-9147-9752-42E965BE9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3E32E-159D-5346-B204-0E67F0A9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197D-A603-FB46-AA41-83199BFEA7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2045F-6BDB-AC41-9EF6-C0BE26C4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7A6E4-E627-F842-A166-597041E24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A2EB-706B-5743-B90D-FF6D9F444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8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AE2F3-88E0-584F-BB11-15565F3E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409E2-BECB-CE49-9B78-6FC584CD3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63C54-8156-1346-B9EA-DC362FE6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197D-A603-FB46-AA41-83199BFEA7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639AE-9A77-9344-B8EB-2F0485605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D28F-9BAF-9044-8726-65C2E7E7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A2EB-706B-5743-B90D-FF6D9F444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8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5D21-A413-5146-98E3-815B3FCD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49A5A-C4F9-D747-AFA7-CF2CF19A2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AADB3-7472-2749-9FAE-13566E25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FD0A7-EF39-D548-9A56-ABD1E8F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197D-A603-FB46-AA41-83199BFEA7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EBF0C-6765-AC48-8C15-2A6A37A1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B50D6-1939-6A42-9A0B-713D186B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A2EB-706B-5743-B90D-FF6D9F444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8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69C82-71AB-2D47-B13B-3D8298AB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0D74D-4AA5-9A4D-BA4C-E5F2EFA1A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D0BE1-F70B-6544-8C57-0395EF40E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9EDA41-4325-9948-9C16-94F7919DC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691C43-61D0-6342-8B57-952B70B42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524240-B0C6-CF4F-A0B3-3467E7DB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197D-A603-FB46-AA41-83199BFEA7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710855-549C-B742-9EF3-B84487B3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8F3C61-C988-2443-8585-57E790F5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A2EB-706B-5743-B90D-FF6D9F444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1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1BB3C-7572-E145-9399-546CCC05A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388C6-5764-5647-AD5E-C7F54A774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197D-A603-FB46-AA41-83199BFEA7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FD146-0395-1344-9162-4E93D601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9A773-49F9-9A43-9C37-E238548B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A2EB-706B-5743-B90D-FF6D9F444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8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3777C8-33A4-AE4F-9CB2-CE9D047D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197D-A603-FB46-AA41-83199BFEA7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706FA-CA13-784B-9CFC-6EAAC83B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A1090-3422-F945-AB00-82E7B9B9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A2EB-706B-5743-B90D-FF6D9F444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3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B0613-A871-2A42-B133-6F6C9C60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4FC6F-1CC9-3448-A2A9-12A2E3192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776FD-066F-254F-A55F-5093FC451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3B831-8EA8-A045-A49C-96CFFACF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197D-A603-FB46-AA41-83199BFEA7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95237-F5B3-D845-9298-80B64777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A4C8B-552A-E348-89E8-42A191D2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A2EB-706B-5743-B90D-FF6D9F444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2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775FD-BB44-A34E-97EC-5C105A48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D8F338-19C9-BF47-993E-5CA2F5E9D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744D0-054D-4141-B30D-0F3298562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8506F-356A-E546-A1E8-78A0057D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197D-A603-FB46-AA41-83199BFEA7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89840-E0E6-8B49-8CEF-325C848A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3F7D8-4DF3-9A4A-934E-4D55CCEB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A2EB-706B-5743-B90D-FF6D9F444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0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25E272-1AE3-FB4A-8E2E-AF8BF4D7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BBBF-E04C-234C-9EE3-BB263E6A1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DFDC3-6815-AC49-9135-A78AAC74C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D197D-A603-FB46-AA41-83199BFEA7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99F6-A070-8F4D-AA7E-1A6FF3242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FF721-F39A-C34B-BDA8-DE8667B06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3A2EB-706B-5743-B90D-FF6D9F444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3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2CA0-EDC2-DB47-B301-38D6212406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TWG 1991 Photos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1BCAD-D72E-C343-9868-32D3B26D6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Created October 25, 2020</a:t>
            </a:r>
          </a:p>
        </p:txBody>
      </p:sp>
    </p:spTree>
    <p:extLst>
      <p:ext uri="{BB962C8B-B14F-4D97-AF65-F5344CB8AC3E}">
        <p14:creationId xmlns:p14="http://schemas.microsoft.com/office/powerpoint/2010/main" val="215006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9E992F8-44B8-BE40-85DB-F1DA59E29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656" y="643466"/>
            <a:ext cx="371868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8416-2B54-9548-9897-1E4C63FD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8419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1991 220 TWG Leadership Conference </a:t>
            </a:r>
            <a:br>
              <a:rPr lang="en-US" sz="3600" b="1" dirty="0"/>
            </a:br>
            <a:r>
              <a:rPr lang="en-US" sz="3600" b="1" dirty="0"/>
              <a:t>Luncheon </a:t>
            </a:r>
            <a:br>
              <a:rPr lang="en-US" sz="3600" b="1" dirty="0"/>
            </a:br>
            <a:r>
              <a:rPr lang="en-US" sz="3600" b="1" dirty="0"/>
              <a:t>October 12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42565-A781-F344-B532-F11D21347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067014"/>
            <a:ext cx="12141582" cy="1022636"/>
          </a:xfrm>
        </p:spPr>
        <p:txBody>
          <a:bodyPr>
            <a:normAutofit/>
          </a:bodyPr>
          <a:lstStyle/>
          <a:p>
            <a:r>
              <a:rPr lang="en-US" sz="2200" dirty="0"/>
              <a:t>Valeriy Kuchinsky, Guennadi Oudovenko</a:t>
            </a:r>
          </a:p>
        </p:txBody>
      </p:sp>
    </p:spTree>
    <p:extLst>
      <p:ext uri="{BB962C8B-B14F-4D97-AF65-F5344CB8AC3E}">
        <p14:creationId xmlns:p14="http://schemas.microsoft.com/office/powerpoint/2010/main" val="57697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40F73CB-8316-9F49-8CD4-9F2E759969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4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8416-2B54-9548-9897-1E4C63FD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8419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1991 250 Session 2 </a:t>
            </a:r>
            <a:br>
              <a:rPr lang="en-US" sz="3600" b="1" dirty="0"/>
            </a:br>
            <a:r>
              <a:rPr lang="en-US" sz="3600" b="1" dirty="0"/>
              <a:t>Domestic Political Developments Impact on Ukraine October 12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42565-A781-F344-B532-F11D21347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998262"/>
            <a:ext cx="12192000" cy="1091388"/>
          </a:xfrm>
        </p:spPr>
        <p:txBody>
          <a:bodyPr/>
          <a:lstStyle/>
          <a:p>
            <a:r>
              <a:rPr lang="en-US" sz="2200" dirty="0"/>
              <a:t>Richard Shriver, Guennadi Oudovenko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D015400-887A-C248-9770-F02C5839C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25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0A28-973E-DF4A-A81F-FFE21A9AB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9727"/>
            <a:ext cx="10515600" cy="171926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200 290 Miscellaneous TWG Conference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B6C99-4227-574B-9362-C96B965EF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785131"/>
            <a:ext cx="12192000" cy="130451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Anatoliy Zlenko, Ada Kulyk, Laryssa Chopivsky, Guennadi Oudovenko, Greg Hulka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47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EA8994E-3010-4A41-B9EE-697E3633D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74" r="-1" b="297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11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8416-2B54-9548-9897-1E4C63FD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8419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1991 300 TWG Events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42565-A781-F344-B532-F11D21347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276367"/>
            <a:ext cx="12192000" cy="2488818"/>
          </a:xfrm>
        </p:spPr>
        <p:txBody>
          <a:bodyPr>
            <a:normAutofit/>
          </a:bodyPr>
          <a:lstStyle/>
          <a:p>
            <a:r>
              <a:rPr lang="en-US" sz="2200" b="1" dirty="0"/>
              <a:t>U.S. Consul General in Kyiv</a:t>
            </a:r>
            <a:r>
              <a:rPr lang="en-US" sz="2200" dirty="0"/>
              <a:t>: Jon Gundersen</a:t>
            </a:r>
          </a:p>
          <a:p>
            <a:r>
              <a:rPr lang="en-US" sz="2200" b="1" dirty="0"/>
              <a:t>Art Show: </a:t>
            </a:r>
            <a:r>
              <a:rPr lang="en-US" sz="2200" dirty="0"/>
              <a:t>Ilona Sochynsky</a:t>
            </a:r>
          </a:p>
          <a:p>
            <a:r>
              <a:rPr lang="en-US" sz="2200" b="1" dirty="0"/>
              <a:t>TWG Hosts IMI Students: </a:t>
            </a:r>
            <a:r>
              <a:rPr lang="en-US" sz="2200" dirty="0"/>
              <a:t>Lydia Chopivsky-Benson, Roman Shpek, Serhiy Ovcharenko, Mykola Deychakiwsky</a:t>
            </a:r>
          </a:p>
          <a:p>
            <a:r>
              <a:rPr lang="en-US" sz="2200" dirty="0"/>
              <a:t>Yuriy Shcherbak</a:t>
            </a:r>
          </a:p>
          <a:p>
            <a:r>
              <a:rPr lang="en-US" sz="2200" b="1" dirty="0"/>
              <a:t>Study of Soviet Change: </a:t>
            </a:r>
            <a:r>
              <a:rPr lang="en-US" sz="2200" dirty="0"/>
              <a:t>Susan Eisenhower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49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id="{466FF69C-EF9B-7044-B920-B2720AA068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63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291FDE5-E09C-CB40-AD2D-D2A9CAB7AD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3" b="140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0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202D-C8CE-7C46-BED8-9DD2A77E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1548"/>
            <a:ext cx="12192000" cy="133718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1991 100 TWG Semi-annual Meeting</a:t>
            </a:r>
            <a:br>
              <a:rPr lang="en-US" sz="3600" b="1" dirty="0"/>
            </a:br>
            <a:r>
              <a:rPr lang="en-US" sz="3600" b="1" dirty="0"/>
              <a:t>Sheraton National Hotel</a:t>
            </a:r>
            <a:br>
              <a:rPr lang="en-US" sz="3600" b="1" dirty="0"/>
            </a:br>
            <a:r>
              <a:rPr lang="en-US" sz="3600" b="1" dirty="0"/>
              <a:t>October 11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3825C-869F-6C45-B13A-A6EA73513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094514"/>
            <a:ext cx="12192000" cy="1693149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See September TWG NEWS for TWG semi-annual meeting announcement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(Placeholder for photographs)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94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766DB3D-8C79-6E4C-85B8-ED93280630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99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FB105CD-4FED-004E-8396-7EA089107D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07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066D199-AAB5-4840-943A-DB0B9E3BA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39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8416-2B54-9548-9897-1E4C63FD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8419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1991 400 TWG Co-sponsored Events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42565-A781-F344-B532-F11D21347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307645"/>
            <a:ext cx="12192000" cy="782005"/>
          </a:xfrm>
        </p:spPr>
        <p:txBody>
          <a:bodyPr>
            <a:normAutofit/>
          </a:bodyPr>
          <a:lstStyle/>
          <a:p>
            <a:r>
              <a:rPr lang="en-US" sz="2200" dirty="0"/>
              <a:t>Ukrainian Independence Day Celebration</a:t>
            </a:r>
          </a:p>
        </p:txBody>
      </p:sp>
    </p:spTree>
    <p:extLst>
      <p:ext uri="{BB962C8B-B14F-4D97-AF65-F5344CB8AC3E}">
        <p14:creationId xmlns:p14="http://schemas.microsoft.com/office/powerpoint/2010/main" val="4235770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8416-2B54-9548-9897-1E4C63FD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138419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1991 410 TWG and Ukrainian-American Army Officers </a:t>
            </a:r>
            <a:br>
              <a:rPr lang="en-US" sz="3600" b="1" dirty="0"/>
            </a:br>
            <a:r>
              <a:rPr lang="en-US" sz="3600" b="1" dirty="0"/>
              <a:t>Ukrainian Independence Day Celebration </a:t>
            </a:r>
            <a:br>
              <a:rPr lang="en-US" sz="3600" b="1" dirty="0"/>
            </a:br>
            <a:r>
              <a:rPr lang="en-US" sz="3600" b="1" dirty="0"/>
              <a:t>Ft. McNair Officers' Club </a:t>
            </a:r>
            <a:br>
              <a:rPr lang="en-US" sz="3600" b="1" dirty="0"/>
            </a:br>
            <a:r>
              <a:rPr lang="en-US" sz="3600" b="1" dirty="0"/>
              <a:t>January 22, 1991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42565-A781-F344-B532-F11D21347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915759"/>
            <a:ext cx="11347450" cy="1173891"/>
          </a:xfrm>
        </p:spPr>
        <p:txBody>
          <a:bodyPr>
            <a:normAutofit/>
          </a:bodyPr>
          <a:lstStyle/>
          <a:p>
            <a:r>
              <a:rPr lang="en-US" sz="2200" dirty="0"/>
              <a:t>LTC Leonid Kondratiuk, Curtis Kamman, TWG President Lydia Chopivsky-Benson</a:t>
            </a:r>
          </a:p>
        </p:txBody>
      </p:sp>
    </p:spTree>
    <p:extLst>
      <p:ext uri="{BB962C8B-B14F-4D97-AF65-F5344CB8AC3E}">
        <p14:creationId xmlns:p14="http://schemas.microsoft.com/office/powerpoint/2010/main" val="378542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1CEF756-D45A-C04D-8FB9-0655ED51F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82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8416-2B54-9548-9897-1E4C63FD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8419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1991 420 TWG Sponsored Sovereignty Day </a:t>
            </a:r>
            <a:br>
              <a:rPr lang="en-US" sz="3600" b="1" dirty="0"/>
            </a:br>
            <a:r>
              <a:rPr lang="en-US" sz="3600" b="1" dirty="0"/>
              <a:t>Panel Discussion </a:t>
            </a:r>
            <a:br>
              <a:rPr lang="en-US" sz="3600" b="1" dirty="0"/>
            </a:br>
            <a:r>
              <a:rPr lang="en-US" sz="3600" b="1" dirty="0"/>
              <a:t>Dirksen Senate Office Building </a:t>
            </a:r>
            <a:br>
              <a:rPr lang="en-US" sz="3600" b="1" dirty="0"/>
            </a:br>
            <a:r>
              <a:rPr lang="en-US" sz="3600" b="1" dirty="0"/>
              <a:t>July 16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42565-A781-F344-B532-F11D21347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r>
              <a:rPr lang="en-US" sz="2200" dirty="0"/>
              <a:t>Hlib Hayuk, Zoya Hayuk, Orysia Pylyshenko, Pavlo Movchan, George Chopivsky, Andrij Masiuk, George Masiuk, Andrew Webber</a:t>
            </a:r>
          </a:p>
          <a:p>
            <a:r>
              <a:rPr lang="en-US" sz="2000" dirty="0"/>
              <a:t>Maxim Kniazkov, Adrian Karatnycky, TWG President Lydia Chopivsky-Benson, Marusia Drohobycky Sloniewsky, Robert McConnell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76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25C4D6B-3F54-7E4A-A5A6-B0D31E0C9A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5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75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C9D88A3-67F2-D146-B70A-D312AF9AF8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12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8416-2B54-9548-9897-1E4C63FD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8419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1991 600 TWG Social Events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42565-A781-F344-B532-F11D21347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2"/>
            <a:ext cx="11347450" cy="1893839"/>
          </a:xfrm>
        </p:spPr>
        <p:txBody>
          <a:bodyPr>
            <a:normAutofit/>
          </a:bodyPr>
          <a:lstStyle/>
          <a:p>
            <a:r>
              <a:rPr lang="en-US" sz="2200" b="1" dirty="0"/>
              <a:t>TWG Christmas Party Gusti's Restaurant 19th and M St WDC:</a:t>
            </a:r>
          </a:p>
          <a:p>
            <a:r>
              <a:rPr lang="en-US" sz="2200" dirty="0"/>
              <a:t>Chrystyna Babiak, Mykola Babiak, Orest Deychakiwsky, Karen Deychakiwsky</a:t>
            </a:r>
          </a:p>
          <a:p>
            <a:r>
              <a:rPr lang="en-US" sz="2200" dirty="0"/>
              <a:t>Margarita Hewko, John Hewko, TWG President Lydia Chopivsky-Benson</a:t>
            </a:r>
          </a:p>
          <a:p>
            <a:r>
              <a:rPr lang="en-US" sz="2200" dirty="0"/>
              <a:t>Michael Kowalysko Isha Pryshlak</a:t>
            </a:r>
          </a:p>
          <a:p>
            <a:pPr algn="ctr"/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6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8416-2B54-9548-9897-1E4C63FD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8419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1991 110 TWG Board Meeting </a:t>
            </a:r>
            <a:br>
              <a:rPr lang="en-US" sz="3600" b="1" dirty="0"/>
            </a:br>
            <a:r>
              <a:rPr lang="en-US" sz="3600" b="1" dirty="0"/>
              <a:t>St Sophia Religious Association</a:t>
            </a:r>
            <a:br>
              <a:rPr lang="en-US" sz="3600" b="1" dirty="0"/>
            </a:br>
            <a:r>
              <a:rPr lang="en-US" sz="3600" b="1" dirty="0"/>
              <a:t>May 21, 1991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42565-A781-F344-B532-F11D21347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7" y="4589463"/>
            <a:ext cx="12102623" cy="1500187"/>
          </a:xfrm>
        </p:spPr>
        <p:txBody>
          <a:bodyPr>
            <a:normAutofit/>
          </a:bodyPr>
          <a:lstStyle/>
          <a:p>
            <a:r>
              <a:rPr lang="en-US" sz="2200" dirty="0"/>
              <a:t>Oksana Dackiw, Marta Zielyk, Irene Jarosewich, TWG President Lydia Chopivsky-Benson, Lynn Bush, Laryssa Chopivsky, Mykola Babiak, Marusia Drohobycky, Daria Stec, Adrian Kerod, Orest Diachok, Orest Deychakiwsky, Myron Wasylyk</a:t>
            </a:r>
          </a:p>
        </p:txBody>
      </p:sp>
    </p:spTree>
    <p:extLst>
      <p:ext uri="{BB962C8B-B14F-4D97-AF65-F5344CB8AC3E}">
        <p14:creationId xmlns:p14="http://schemas.microsoft.com/office/powerpoint/2010/main" val="2990120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FD58AC6-CB1D-A440-9D9D-C4A691F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0" b="129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56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97DB6789-7E19-034B-8D3F-9BB295F6B1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92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person, person, glasses, looking&#10;&#10;Description automatically generated">
            <a:extLst>
              <a:ext uri="{FF2B5EF4-FFF2-40B4-BE49-F238E27FC236}">
                <a16:creationId xmlns:a16="http://schemas.microsoft.com/office/drawing/2014/main" id="{41263D1C-C535-A54C-A927-F59E03E5E0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5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1C5311E-FB94-4A45-9536-4377FBB211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10" b="1153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0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8416-2B54-9548-9897-1E4C63FD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8419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1991 120 TWG Summit Retreat </a:t>
            </a:r>
            <a:br>
              <a:rPr lang="en-US" sz="3600" b="1" dirty="0"/>
            </a:br>
            <a:r>
              <a:rPr lang="en-US" sz="3600" b="1" dirty="0"/>
              <a:t>Coolfont Conference Center </a:t>
            </a:r>
            <a:br>
              <a:rPr lang="en-US" sz="3600" b="1" dirty="0"/>
            </a:br>
            <a:r>
              <a:rPr lang="en-US" sz="3600" b="1" dirty="0"/>
              <a:t>Berkeley Springs WV </a:t>
            </a:r>
            <a:br>
              <a:rPr lang="en-US" sz="3600" b="1" dirty="0"/>
            </a:br>
            <a:r>
              <a:rPr lang="en-US" sz="3600" b="1" dirty="0"/>
              <a:t>June 22-23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42565-A781-F344-B532-F11D21347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r>
              <a:rPr lang="en-US" sz="2200" dirty="0"/>
              <a:t>Peter Sawchyn, Isha Pryshlak, Irene Jarosewich, Halya Duda, Marusia Drohobycky, TWG President Lydia Chopivsky-Benson, Antonina Pipko, Daria Stec, Mykola Babiak, George Masiuk, Steve Boyduy, Yaro Bihun</a:t>
            </a:r>
          </a:p>
          <a:p>
            <a:r>
              <a:rPr lang="en-US" sz="2200" dirty="0"/>
              <a:t>Halya Duda</a:t>
            </a:r>
          </a:p>
        </p:txBody>
      </p:sp>
    </p:spTree>
    <p:extLst>
      <p:ext uri="{BB962C8B-B14F-4D97-AF65-F5344CB8AC3E}">
        <p14:creationId xmlns:p14="http://schemas.microsoft.com/office/powerpoint/2010/main" val="205170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6A2A221-EA17-2A41-9799-DA7A6EA7C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0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a room&#10;&#10;Description automatically generated">
            <a:extLst>
              <a:ext uri="{FF2B5EF4-FFF2-40B4-BE49-F238E27FC236}">
                <a16:creationId xmlns:a16="http://schemas.microsoft.com/office/drawing/2014/main" id="{CB1D2738-3E8B-DD4A-B916-3A4B871E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53" b="16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8416-2B54-9548-9897-1E4C63FD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8419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1991 200 TWG Leadership Conference </a:t>
            </a:r>
            <a:br>
              <a:rPr lang="en-US" sz="3600" b="1" dirty="0"/>
            </a:br>
            <a:r>
              <a:rPr lang="en-US" sz="3600" b="1" dirty="0"/>
              <a:t>Sheraton National Hotel Arlington Virginia </a:t>
            </a:r>
            <a:br>
              <a:rPr lang="en-US" sz="3600" b="1" dirty="0"/>
            </a:br>
            <a:r>
              <a:rPr lang="en-US" sz="3600" b="1" dirty="0"/>
              <a:t>October 11-13, 1991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42565-A781-F344-B532-F11D21347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8869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See Leadership Conference Announcement in 1991 April TWG NEWS, page 9</a:t>
            </a:r>
          </a:p>
          <a:p>
            <a:r>
              <a:rPr lang="en-US" dirty="0"/>
              <a:t>See Leadership Conference Planning in 1991 May and September TWG NEWS</a:t>
            </a:r>
          </a:p>
          <a:p>
            <a:r>
              <a:rPr lang="en-US" dirty="0"/>
              <a:t>See TWG_1991_Leadership_Conference_Booklet for Conference Program and Speaker Biographies</a:t>
            </a:r>
          </a:p>
          <a:p>
            <a:r>
              <a:rPr lang="en-US" dirty="0"/>
              <a:t>See 1991 October TWG NEWS for Leadership Conference Coverage</a:t>
            </a:r>
          </a:p>
          <a:p>
            <a:r>
              <a:rPr lang="en-US" dirty="0"/>
              <a:t>See TWG Leadership Conference coverage by The Ukrainian Weekly: The_Ukrainian_Weekly_1991-51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8416-2B54-9548-9897-1E4C63FD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4938"/>
            <a:ext cx="12192000" cy="138419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1991 210 TWG Leadership Conference</a:t>
            </a:r>
            <a:br>
              <a:rPr lang="en-US" sz="3600" b="1" dirty="0"/>
            </a:br>
            <a:r>
              <a:rPr lang="en-US" sz="3600" b="1" dirty="0"/>
              <a:t>Opening Address </a:t>
            </a:r>
            <a:br>
              <a:rPr lang="en-US" sz="3600" b="1" dirty="0"/>
            </a:br>
            <a:r>
              <a:rPr lang="en-US" sz="3600" b="1" dirty="0"/>
              <a:t>October 12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42565-A781-F344-B532-F11D21347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r>
              <a:rPr lang="en-US" sz="2200" dirty="0"/>
              <a:t>Carl Gershman</a:t>
            </a:r>
          </a:p>
        </p:txBody>
      </p:sp>
    </p:spTree>
    <p:extLst>
      <p:ext uri="{BB962C8B-B14F-4D97-AF65-F5344CB8AC3E}">
        <p14:creationId xmlns:p14="http://schemas.microsoft.com/office/powerpoint/2010/main" val="335485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1752</Words>
  <Application>Microsoft Macintosh PowerPoint</Application>
  <PresentationFormat>Widescreen</PresentationFormat>
  <Paragraphs>135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TWG 1991 Photos</vt:lpstr>
      <vt:lpstr>1991 100 TWG Semi-annual Meeting Sheraton National Hotel October 11</vt:lpstr>
      <vt:lpstr>1991 110 TWG Board Meeting  St Sophia Religious Association May 21, 1991 Photographs</vt:lpstr>
      <vt:lpstr>PowerPoint Presentation</vt:lpstr>
      <vt:lpstr>1991 120 TWG Summit Retreat  Coolfont Conference Center  Berkeley Springs WV  June 22-23 Photographs</vt:lpstr>
      <vt:lpstr>PowerPoint Presentation</vt:lpstr>
      <vt:lpstr>PowerPoint Presentation</vt:lpstr>
      <vt:lpstr>1991 200 TWG Leadership Conference  Sheraton National Hotel Arlington Virginia  October 11-13, 1991 Photographs</vt:lpstr>
      <vt:lpstr>1991 210 TWG Leadership Conference Opening Address  October 12 Photographs</vt:lpstr>
      <vt:lpstr>PowerPoint Presentation</vt:lpstr>
      <vt:lpstr>1991 220 TWG Leadership Conference  Luncheon  October 12 Photographs</vt:lpstr>
      <vt:lpstr>PowerPoint Presentation</vt:lpstr>
      <vt:lpstr>1991 250 Session 2  Domestic Political Developments Impact on Ukraine October 12 Photographs</vt:lpstr>
      <vt:lpstr>PowerPoint Presentation</vt:lpstr>
      <vt:lpstr>200 290 Miscellaneous TWG Conference Photographs</vt:lpstr>
      <vt:lpstr>PowerPoint Presentation</vt:lpstr>
      <vt:lpstr>1991 300 TWG Events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1991 400 TWG Co-sponsored Events Photographs</vt:lpstr>
      <vt:lpstr>1991 410 TWG and Ukrainian-American Army Officers  Ukrainian Independence Day Celebration  Ft. McNair Officers' Club  January 22, 1991 Photographs</vt:lpstr>
      <vt:lpstr>PowerPoint Presentation</vt:lpstr>
      <vt:lpstr>1991 420 TWG Sponsored Sovereignty Day  Panel Discussion  Dirksen Senate Office Building  July 16 Photographs</vt:lpstr>
      <vt:lpstr>PowerPoint Presentation</vt:lpstr>
      <vt:lpstr>PowerPoint Presentation</vt:lpstr>
      <vt:lpstr>1991 600 TWG Social Events Photographs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TWG 1991 Photos</dc:title>
  <dc:creator>George Masiuk</dc:creator>
  <cp:lastModifiedBy>George Masiuk</cp:lastModifiedBy>
  <cp:revision>51</cp:revision>
  <dcterms:created xsi:type="dcterms:W3CDTF">2020-09-01T19:35:34Z</dcterms:created>
  <dcterms:modified xsi:type="dcterms:W3CDTF">2020-10-25T16:19:31Z</dcterms:modified>
</cp:coreProperties>
</file>