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05" r:id="rId3"/>
    <p:sldId id="257" r:id="rId4"/>
    <p:sldId id="258" r:id="rId5"/>
    <p:sldId id="271" r:id="rId6"/>
    <p:sldId id="270" r:id="rId7"/>
    <p:sldId id="259" r:id="rId8"/>
    <p:sldId id="272" r:id="rId9"/>
    <p:sldId id="260" r:id="rId10"/>
    <p:sldId id="274" r:id="rId11"/>
    <p:sldId id="273" r:id="rId12"/>
    <p:sldId id="261" r:id="rId13"/>
    <p:sldId id="275" r:id="rId14"/>
    <p:sldId id="262" r:id="rId15"/>
    <p:sldId id="276" r:id="rId16"/>
    <p:sldId id="263" r:id="rId17"/>
    <p:sldId id="277" r:id="rId18"/>
    <p:sldId id="264" r:id="rId19"/>
    <p:sldId id="278" r:id="rId20"/>
    <p:sldId id="265" r:id="rId21"/>
    <p:sldId id="279" r:id="rId22"/>
    <p:sldId id="280" r:id="rId23"/>
    <p:sldId id="281" r:id="rId24"/>
    <p:sldId id="282" r:id="rId25"/>
    <p:sldId id="283" r:id="rId26"/>
    <p:sldId id="266" r:id="rId27"/>
    <p:sldId id="267" r:id="rId28"/>
    <p:sldId id="294" r:id="rId29"/>
    <p:sldId id="287" r:id="rId30"/>
    <p:sldId id="288" r:id="rId31"/>
    <p:sldId id="289" r:id="rId32"/>
    <p:sldId id="290" r:id="rId33"/>
    <p:sldId id="291" r:id="rId34"/>
    <p:sldId id="292" r:id="rId35"/>
    <p:sldId id="293" r:id="rId36"/>
    <p:sldId id="269" r:id="rId37"/>
    <p:sldId id="300" r:id="rId38"/>
    <p:sldId id="301" r:id="rId39"/>
    <p:sldId id="302" r:id="rId40"/>
    <p:sldId id="306" r:id="rId41"/>
    <p:sldId id="336" r:id="rId42"/>
    <p:sldId id="337" r:id="rId43"/>
    <p:sldId id="303" r:id="rId44"/>
    <p:sldId id="268" r:id="rId45"/>
    <p:sldId id="295" r:id="rId46"/>
    <p:sldId id="296" r:id="rId47"/>
    <p:sldId id="297" r:id="rId48"/>
    <p:sldId id="298" r:id="rId49"/>
    <p:sldId id="299" r:id="rId50"/>
    <p:sldId id="286" r:id="rId51"/>
    <p:sldId id="304" r:id="rId52"/>
    <p:sldId id="285" r:id="rId53"/>
    <p:sldId id="28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2788"/>
  </p:normalViewPr>
  <p:slideViewPr>
    <p:cSldViewPr snapToGrid="0" snapToObjects="1" showGuides="1">
      <p:cViewPr>
        <p:scale>
          <a:sx n="92" d="100"/>
          <a:sy n="92" d="100"/>
        </p:scale>
        <p:origin x="-966" y="6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E9093-E2B4-E147-B23B-1FD440B1EB7A}" type="datetimeFigureOut">
              <a:rPr lang="en-US" smtClean="0"/>
              <a:t>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F3F5E-C07D-E248-BC95-12275A6DFD69}" type="slidenum">
              <a:rPr lang="en-US" smtClean="0"/>
              <a:t>‹#›</a:t>
            </a:fld>
            <a:endParaRPr lang="en-US" dirty="0"/>
          </a:p>
        </p:txBody>
      </p:sp>
    </p:spTree>
    <p:extLst>
      <p:ext uri="{BB962C8B-B14F-4D97-AF65-F5344CB8AC3E}">
        <p14:creationId xmlns:p14="http://schemas.microsoft.com/office/powerpoint/2010/main" val="96005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1</a:t>
            </a:fld>
            <a:endParaRPr lang="en-US" dirty="0"/>
          </a:p>
        </p:txBody>
      </p:sp>
    </p:spTree>
    <p:extLst>
      <p:ext uri="{BB962C8B-B14F-4D97-AF65-F5344CB8AC3E}">
        <p14:creationId xmlns:p14="http://schemas.microsoft.com/office/powerpoint/2010/main" val="276946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TWG_Photo_1992_No_271__Oct_11__Leadership_Conference_Ukrainian-American_Community_Panel__Demographer_Oleh_Wolowyna</a:t>
            </a:r>
          </a:p>
          <a:p>
            <a:pPr algn="ctr"/>
            <a:endParaRPr lang="en-US" dirty="0"/>
          </a:p>
          <a:p>
            <a:pPr algn="ctr"/>
            <a:endParaRPr lang="en-US" dirty="0"/>
          </a:p>
          <a:p>
            <a:pPr algn="ctr"/>
            <a:r>
              <a:rPr lang="en-US" dirty="0"/>
              <a:t>See 1992 December TWG NEWS, page 4,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19</a:t>
            </a:fld>
            <a:endParaRPr lang="en-US" dirty="0"/>
          </a:p>
        </p:txBody>
      </p:sp>
    </p:spTree>
    <p:extLst>
      <p:ext uri="{BB962C8B-B14F-4D97-AF65-F5344CB8AC3E}">
        <p14:creationId xmlns:p14="http://schemas.microsoft.com/office/powerpoint/2010/main" val="29333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TWG_Photo_1992_No_331__Jan_17__TWG_Breakfast__Former_Director_Central_Intelligence_William_Colby</a:t>
            </a:r>
          </a:p>
          <a:p>
            <a:pPr algn="ctr"/>
            <a:endParaRPr lang="en-US" dirty="0"/>
          </a:p>
          <a:p>
            <a:pPr algn="ctr"/>
            <a:endParaRPr lang="en-US" dirty="0"/>
          </a:p>
          <a:p>
            <a:pPr algn="ctr"/>
            <a:r>
              <a:rPr lang="en-US" dirty="0"/>
              <a:t>See 1992 January TWG NEWS, page 2, for event announcement and February TWG NEWS, page 1,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21</a:t>
            </a:fld>
            <a:endParaRPr lang="en-US" dirty="0"/>
          </a:p>
        </p:txBody>
      </p:sp>
    </p:spTree>
    <p:extLst>
      <p:ext uri="{BB962C8B-B14F-4D97-AF65-F5344CB8AC3E}">
        <p14:creationId xmlns:p14="http://schemas.microsoft.com/office/powerpoint/2010/main" val="377244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TWG_Photo_1992_No_332__May_13__New_Yorker_Journalist_Robert_Cullen_(center)</a:t>
            </a:r>
          </a:p>
          <a:p>
            <a:pPr algn="ctr"/>
            <a:endParaRPr lang="en-US" dirty="0"/>
          </a:p>
          <a:p>
            <a:pPr algn="ctr"/>
            <a:endParaRPr lang="en-US" dirty="0"/>
          </a:p>
          <a:p>
            <a:pPr algn="ctr"/>
            <a:r>
              <a:rPr lang="en-US" dirty="0"/>
              <a:t>See 1992 June TWG NEWS, page 1,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22</a:t>
            </a:fld>
            <a:endParaRPr lang="en-US" dirty="0"/>
          </a:p>
        </p:txBody>
      </p:sp>
    </p:spTree>
    <p:extLst>
      <p:ext uri="{BB962C8B-B14F-4D97-AF65-F5344CB8AC3E}">
        <p14:creationId xmlns:p14="http://schemas.microsoft.com/office/powerpoint/2010/main" val="402695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TWG_Photo_1992_No_333__Dec_1__La_Colline_Restaurant__TWG_Breakfast_Forum__Editor_of_Foreign_Policy_Charles_Maynes</a:t>
            </a:r>
          </a:p>
          <a:p>
            <a:pPr algn="ctr"/>
            <a:endParaRPr lang="en-US" dirty="0"/>
          </a:p>
          <a:p>
            <a:pPr algn="ctr"/>
            <a:endParaRPr lang="en-US" dirty="0"/>
          </a:p>
          <a:p>
            <a:pPr algn="ctr"/>
            <a:r>
              <a:rPr lang="en-US" dirty="0"/>
              <a:t>See 1992 November TWG NEWS, page 1, for event announcement and December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23</a:t>
            </a:fld>
            <a:endParaRPr lang="en-US" dirty="0"/>
          </a:p>
        </p:txBody>
      </p:sp>
    </p:spTree>
    <p:extLst>
      <p:ext uri="{BB962C8B-B14F-4D97-AF65-F5344CB8AC3E}">
        <p14:creationId xmlns:p14="http://schemas.microsoft.com/office/powerpoint/2010/main" val="238211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TWG_Photo_1992_No_334__Dec_11__La_Colline_Restaurant__Republican_Political_Strategist_John_Sears</a:t>
            </a:r>
          </a:p>
          <a:p>
            <a:pPr algn="ctr"/>
            <a:endParaRPr lang="en-US" dirty="0"/>
          </a:p>
          <a:p>
            <a:pPr algn="ctr"/>
            <a:endParaRPr lang="en-US" dirty="0"/>
          </a:p>
          <a:p>
            <a:pPr algn="ctr"/>
            <a:r>
              <a:rPr lang="en-US" dirty="0"/>
              <a:t>See 1992 November TWG NEWS, page 1, for event announcement and 1993 January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24</a:t>
            </a:fld>
            <a:endParaRPr lang="en-US" dirty="0"/>
          </a:p>
        </p:txBody>
      </p:sp>
    </p:spTree>
    <p:extLst>
      <p:ext uri="{BB962C8B-B14F-4D97-AF65-F5344CB8AC3E}">
        <p14:creationId xmlns:p14="http://schemas.microsoft.com/office/powerpoint/2010/main" val="394858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TWG_Photo_1992_No_335__May_15__TWG_President_Lydia_Chopivsky_Benson__First_US_Ambassador_to_Ukraine_Roman_Popadiuk</a:t>
            </a:r>
          </a:p>
          <a:p>
            <a:pPr algn="ctr"/>
            <a:endParaRPr lang="en-US" dirty="0"/>
          </a:p>
          <a:p>
            <a:pPr algn="ctr"/>
            <a:endParaRPr lang="en-US" dirty="0"/>
          </a:p>
          <a:p>
            <a:pPr algn="ctr"/>
            <a:r>
              <a:rPr lang="en-US" dirty="0"/>
              <a:t>See 1992 June TWG NEWS, page 4, article on Ambassador Popadiuk’s swearing-in ceremony  </a:t>
            </a:r>
          </a:p>
        </p:txBody>
      </p:sp>
      <p:sp>
        <p:nvSpPr>
          <p:cNvPr id="4" name="Slide Number Placeholder 3"/>
          <p:cNvSpPr>
            <a:spLocks noGrp="1"/>
          </p:cNvSpPr>
          <p:nvPr>
            <p:ph type="sldNum" sz="quarter" idx="5"/>
          </p:nvPr>
        </p:nvSpPr>
        <p:spPr/>
        <p:txBody>
          <a:bodyPr/>
          <a:lstStyle/>
          <a:p>
            <a:fld id="{C89F3F5E-C07D-E248-BC95-12275A6DFD69}" type="slidenum">
              <a:rPr lang="en-US" smtClean="0"/>
              <a:t>25</a:t>
            </a:fld>
            <a:endParaRPr lang="en-US" dirty="0"/>
          </a:p>
        </p:txBody>
      </p:sp>
    </p:spTree>
    <p:extLst>
      <p:ext uri="{BB962C8B-B14F-4D97-AF65-F5344CB8AC3E}">
        <p14:creationId xmlns:p14="http://schemas.microsoft.com/office/powerpoint/2010/main" val="1987645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TWG_Photo_1992_No_411__Jan_23__Fort_Myer_Officers'_Club__Ukrainian_Independence_Day__Secretary_of_Defense_Richard_Cheney</a:t>
            </a:r>
          </a:p>
          <a:p>
            <a:pPr algn="ctr"/>
            <a:endParaRPr lang="en-US" dirty="0"/>
          </a:p>
          <a:p>
            <a:pPr algn="ctr"/>
            <a:endParaRPr lang="en-US" dirty="0"/>
          </a:p>
          <a:p>
            <a:pPr algn="ctr"/>
            <a:r>
              <a:rPr lang="en-US" dirty="0"/>
              <a:t>See 1992 February TWG NEWS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28</a:t>
            </a:fld>
            <a:endParaRPr lang="en-US" dirty="0"/>
          </a:p>
        </p:txBody>
      </p:sp>
    </p:spTree>
    <p:extLst>
      <p:ext uri="{BB962C8B-B14F-4D97-AF65-F5344CB8AC3E}">
        <p14:creationId xmlns:p14="http://schemas.microsoft.com/office/powerpoint/2010/main" val="21050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TWG_Photo_1992_No_412__Jan_23__Fort_Myer_Officers'_Club__Ukrainian_Independence_Day__Secretary_of_Defense_Richard_Cheney</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February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29</a:t>
            </a:fld>
            <a:endParaRPr lang="en-US" dirty="0"/>
          </a:p>
        </p:txBody>
      </p:sp>
    </p:spTree>
    <p:extLst>
      <p:ext uri="{BB962C8B-B14F-4D97-AF65-F5344CB8AC3E}">
        <p14:creationId xmlns:p14="http://schemas.microsoft.com/office/powerpoint/2010/main" val="855793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TWG_Photo_1992_No_413__Jan_23__Fort_Myer_Officers'_Club__Ukrainian_Independence_Day__Secretary_of_Defense_Richard_Cheney</a:t>
            </a:r>
          </a:p>
          <a:p>
            <a:pPr algn="ctr"/>
            <a:endParaRPr lang="en-US" dirty="0"/>
          </a:p>
          <a:p>
            <a:pPr algn="ctr"/>
            <a:endParaRPr lang="en-US" dirty="0"/>
          </a:p>
          <a:p>
            <a:pPr algn="ctr"/>
            <a:r>
              <a:rPr lang="en-US" dirty="0"/>
              <a:t>See 1992 February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30</a:t>
            </a:fld>
            <a:endParaRPr lang="en-US" dirty="0"/>
          </a:p>
        </p:txBody>
      </p:sp>
    </p:spTree>
    <p:extLst>
      <p:ext uri="{BB962C8B-B14F-4D97-AF65-F5344CB8AC3E}">
        <p14:creationId xmlns:p14="http://schemas.microsoft.com/office/powerpoint/2010/main" val="386487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TWG_Photo_1992_No_414__Jan_23__Fort_Myer_Officers'_Club__Ukrainian_Independence_Day__Secretary_of_Defense_Richard_Cheney</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February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31</a:t>
            </a:fld>
            <a:endParaRPr lang="en-US" dirty="0"/>
          </a:p>
        </p:txBody>
      </p:sp>
    </p:spTree>
    <p:extLst>
      <p:ext uri="{BB962C8B-B14F-4D97-AF65-F5344CB8AC3E}">
        <p14:creationId xmlns:p14="http://schemas.microsoft.com/office/powerpoint/2010/main" val="250399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TWG_Photo_1992_No_202__Oct_9__Leadership_Conference__Hungarian_Embassy__Ukraine_Ambassador_to_United_States_Oleh_Bilorus</a:t>
            </a:r>
          </a:p>
          <a:p>
            <a:pPr algn="ctr"/>
            <a:endParaRPr lang="en-US" dirty="0"/>
          </a:p>
          <a:p>
            <a:pPr algn="ctr"/>
            <a:r>
              <a:rPr lang="en-US" dirty="0"/>
              <a:t>See 1992 October TWG NEWS, page 1,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5</a:t>
            </a:fld>
            <a:endParaRPr lang="en-US" dirty="0"/>
          </a:p>
        </p:txBody>
      </p:sp>
    </p:spTree>
    <p:extLst>
      <p:ext uri="{BB962C8B-B14F-4D97-AF65-F5344CB8AC3E}">
        <p14:creationId xmlns:p14="http://schemas.microsoft.com/office/powerpoint/2010/main" val="184811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TWG_Photo_1992_No_415__Jan_23__Fort_Myer_Officers'_Club__Ukrainian_Independence_Day__Wolodymyr_Sulzynsky__Jurij_Petrenko__Secretary_Of_Defense_Richard_Cheney__Ihor_Kotlarchuk</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February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32</a:t>
            </a:fld>
            <a:endParaRPr lang="en-US" dirty="0"/>
          </a:p>
        </p:txBody>
      </p:sp>
    </p:spTree>
    <p:extLst>
      <p:ext uri="{BB962C8B-B14F-4D97-AF65-F5344CB8AC3E}">
        <p14:creationId xmlns:p14="http://schemas.microsoft.com/office/powerpoint/2010/main" val="1323573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TWG_Photo_1992_No_416__Jan_23__Fort_Myer_Officers'_Club__Secretary_of_Defense_Richard_Cheney__looking_on_Jurij_Petrenko_and_Anya_Dydyk_Petrenko</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February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33</a:t>
            </a:fld>
            <a:endParaRPr lang="en-US" dirty="0"/>
          </a:p>
        </p:txBody>
      </p:sp>
    </p:spTree>
    <p:extLst>
      <p:ext uri="{BB962C8B-B14F-4D97-AF65-F5344CB8AC3E}">
        <p14:creationId xmlns:p14="http://schemas.microsoft.com/office/powerpoint/2010/main" val="350198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TWG_Photo_1992_No_416__Jan_23__Fort_Myer_Officers'_Club__Ukrainian_Independence_Day__TWG_Members__Biophysicist_Eustachiy_Derzko__Attorney_Michael_Waris__Librarian_Theodosia_Kichorowsky</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February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34</a:t>
            </a:fld>
            <a:endParaRPr lang="en-US" dirty="0"/>
          </a:p>
        </p:txBody>
      </p:sp>
    </p:spTree>
    <p:extLst>
      <p:ext uri="{BB962C8B-B14F-4D97-AF65-F5344CB8AC3E}">
        <p14:creationId xmlns:p14="http://schemas.microsoft.com/office/powerpoint/2010/main" val="1756048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TWG_Photo_1992_No_417__Jan_23__Fort_Myer_Officers'_Club__Ukrainian_Independence_Day__Isha_Pryshlak__Oleksander_Pryshlak__Lydia_Jarosewich</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February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35</a:t>
            </a:fld>
            <a:endParaRPr lang="en-US" dirty="0"/>
          </a:p>
        </p:txBody>
      </p:sp>
    </p:spTree>
    <p:extLst>
      <p:ext uri="{BB962C8B-B14F-4D97-AF65-F5344CB8AC3E}">
        <p14:creationId xmlns:p14="http://schemas.microsoft.com/office/powerpoint/2010/main" val="2816422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36</a:t>
            </a:fld>
            <a:endParaRPr lang="en-US" dirty="0"/>
          </a:p>
        </p:txBody>
      </p:sp>
    </p:spTree>
    <p:extLst>
      <p:ext uri="{BB962C8B-B14F-4D97-AF65-F5344CB8AC3E}">
        <p14:creationId xmlns:p14="http://schemas.microsoft.com/office/powerpoint/2010/main" val="4126890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TWG_Photo_1992_No_431__Nov_13__First_Peace_Corps__Extreme_left_(suit_jacket)_Peace_Corps_Director_in_Ukraine_Jerry_Dutkewych_Extreme_right_in_purple_Nadia_McConnell</a:t>
            </a:r>
          </a:p>
          <a:p>
            <a:pPr algn="ctr"/>
            <a:endParaRPr lang="en-US" dirty="0"/>
          </a:p>
          <a:p>
            <a:pPr algn="ctr"/>
            <a:endParaRPr lang="en-US" dirty="0"/>
          </a:p>
          <a:p>
            <a:pPr algn="ctr"/>
            <a:r>
              <a:rPr lang="en-US" dirty="0"/>
              <a:t>See 1992 December TWG NEWS, page 1,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37</a:t>
            </a:fld>
            <a:endParaRPr lang="en-US" dirty="0"/>
          </a:p>
        </p:txBody>
      </p:sp>
    </p:spTree>
    <p:extLst>
      <p:ext uri="{BB962C8B-B14F-4D97-AF65-F5344CB8AC3E}">
        <p14:creationId xmlns:p14="http://schemas.microsoft.com/office/powerpoint/2010/main" val="266667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TWG_Photo_1992_No_432__Nov_13__Peace_Corps_Director_in_Ukraine_Jerry_Dutkewych</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December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38</a:t>
            </a:fld>
            <a:endParaRPr lang="en-US" dirty="0"/>
          </a:p>
        </p:txBody>
      </p:sp>
    </p:spTree>
    <p:extLst>
      <p:ext uri="{BB962C8B-B14F-4D97-AF65-F5344CB8AC3E}">
        <p14:creationId xmlns:p14="http://schemas.microsoft.com/office/powerpoint/2010/main" val="1478636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TWG_Photo_1992_No_433__Nov_13__Peace_Corps__NN_NN_Mick_Mullaym_NN</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December TWG NEWS, page 1,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39</a:t>
            </a:fld>
            <a:endParaRPr lang="en-US" dirty="0"/>
          </a:p>
        </p:txBody>
      </p:sp>
    </p:spTree>
    <p:extLst>
      <p:ext uri="{BB962C8B-B14F-4D97-AF65-F5344CB8AC3E}">
        <p14:creationId xmlns:p14="http://schemas.microsoft.com/office/powerpoint/2010/main" val="2235654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40</a:t>
            </a:fld>
            <a:endParaRPr lang="en-US" dirty="0"/>
          </a:p>
        </p:txBody>
      </p:sp>
    </p:spTree>
    <p:extLst>
      <p:ext uri="{BB962C8B-B14F-4D97-AF65-F5344CB8AC3E}">
        <p14:creationId xmlns:p14="http://schemas.microsoft.com/office/powerpoint/2010/main" val="3717058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TWG_Photo_1992_No_510_1_Nov_14_Kennedy_Center_Washington_Opera__Left_Side_Martha_Jarosewich__Larysa_Kurylas__Daria_Stec__Tenor_Volodymyr_Hryshko__Laryssa_Chopivsky__Washington_National_Opera_Stage_and_Production_Director_Roman_Terleckyj</a:t>
            </a:r>
          </a:p>
          <a:p>
            <a:pPr algn="ctr"/>
            <a:endParaRPr lang="en-US" dirty="0"/>
          </a:p>
          <a:p>
            <a:pPr algn="ctr"/>
            <a:endParaRPr lang="en-US" dirty="0"/>
          </a:p>
          <a:p>
            <a:pPr algn="ctr"/>
            <a:r>
              <a:rPr lang="en-US" dirty="0"/>
              <a:t>See 1992 December TWG NEWS, page 5, for event coverage</a:t>
            </a:r>
          </a:p>
        </p:txBody>
      </p:sp>
      <p:sp>
        <p:nvSpPr>
          <p:cNvPr id="4" name="Slide Number Placeholder 3"/>
          <p:cNvSpPr>
            <a:spLocks noGrp="1"/>
          </p:cNvSpPr>
          <p:nvPr>
            <p:ph type="sldNum" sz="quarter" idx="5"/>
          </p:nvPr>
        </p:nvSpPr>
        <p:spPr/>
        <p:txBody>
          <a:bodyPr/>
          <a:lstStyle/>
          <a:p>
            <a:fld id="{D6E129FB-D16C-B148-BE92-C403F7907EBE}" type="slidenum">
              <a:rPr lang="en-US" smtClean="0"/>
              <a:t>41</a:t>
            </a:fld>
            <a:endParaRPr lang="en-US" dirty="0"/>
          </a:p>
        </p:txBody>
      </p:sp>
    </p:spTree>
    <p:extLst>
      <p:ext uri="{BB962C8B-B14F-4D97-AF65-F5344CB8AC3E}">
        <p14:creationId xmlns:p14="http://schemas.microsoft.com/office/powerpoint/2010/main" val="272188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TWG_Photo_1992_No_203__Oct_9__Leadership_Conference__Reception_at_Hungarian_Embassy__Hungarian_Ambassador_Pal_Tar__in_yellow_Sophia_Caryk__TWG_President_Lydia_Chopivsky_Benson</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October TWG NEWS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6</a:t>
            </a:fld>
            <a:endParaRPr lang="en-US" dirty="0"/>
          </a:p>
        </p:txBody>
      </p:sp>
    </p:spTree>
    <p:extLst>
      <p:ext uri="{BB962C8B-B14F-4D97-AF65-F5344CB8AC3E}">
        <p14:creationId xmlns:p14="http://schemas.microsoft.com/office/powerpoint/2010/main" val="1618561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TWG_Photo_1992_No_510_2_Nov_14_Kennedy_Center_Washigton_Opera__Right_Side__Hanya_Cherniak__Marta_Zielyk__Isha_Pryshlak__Marika_Jurach__Wolodymyr_Bilajiw</a:t>
            </a:r>
          </a:p>
          <a:p>
            <a:pPr algn="ctr"/>
            <a:endParaRPr lang="en-US" dirty="0"/>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December TWG NEWS, page 5, for event coverage</a:t>
            </a:r>
          </a:p>
          <a:p>
            <a:pPr algn="ctr"/>
            <a:endParaRPr lang="en-US" dirty="0"/>
          </a:p>
        </p:txBody>
      </p:sp>
      <p:sp>
        <p:nvSpPr>
          <p:cNvPr id="4" name="Slide Number Placeholder 3"/>
          <p:cNvSpPr>
            <a:spLocks noGrp="1"/>
          </p:cNvSpPr>
          <p:nvPr>
            <p:ph type="sldNum" sz="quarter" idx="5"/>
          </p:nvPr>
        </p:nvSpPr>
        <p:spPr/>
        <p:txBody>
          <a:bodyPr/>
          <a:lstStyle/>
          <a:p>
            <a:fld id="{D6E129FB-D16C-B148-BE92-C403F7907EBE}" type="slidenum">
              <a:rPr lang="en-US" smtClean="0"/>
              <a:t>42</a:t>
            </a:fld>
            <a:endParaRPr lang="en-US" dirty="0"/>
          </a:p>
        </p:txBody>
      </p:sp>
    </p:spTree>
    <p:extLst>
      <p:ext uri="{BB962C8B-B14F-4D97-AF65-F5344CB8AC3E}">
        <p14:creationId xmlns:p14="http://schemas.microsoft.com/office/powerpoint/2010/main" val="3554920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43</a:t>
            </a:fld>
            <a:endParaRPr lang="en-US" dirty="0"/>
          </a:p>
        </p:txBody>
      </p:sp>
    </p:spTree>
    <p:extLst>
      <p:ext uri="{BB962C8B-B14F-4D97-AF65-F5344CB8AC3E}">
        <p14:creationId xmlns:p14="http://schemas.microsoft.com/office/powerpoint/2010/main" val="1276920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44</a:t>
            </a:fld>
            <a:endParaRPr lang="en-US" dirty="0"/>
          </a:p>
        </p:txBody>
      </p:sp>
    </p:spTree>
    <p:extLst>
      <p:ext uri="{BB962C8B-B14F-4D97-AF65-F5344CB8AC3E}">
        <p14:creationId xmlns:p14="http://schemas.microsoft.com/office/powerpoint/2010/main" val="215267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TWG_Photo_1992_No_421__Kyiv_Delegation__Ukrainian_Parliamentarian_</a:t>
            </a:r>
            <a:r>
              <a:rPr lang="en-US" sz="1200" b="0" i="0" kern="1200" dirty="0">
                <a:solidFill>
                  <a:schemeClr val="tx1"/>
                </a:solidFill>
                <a:effectLst/>
                <a:latin typeface="+mn-lt"/>
                <a:ea typeface="+mn-ea"/>
                <a:cs typeface="+mn-cs"/>
              </a:rPr>
              <a:t>Member_of_Commission_on_International_Affairs_</a:t>
            </a:r>
            <a:r>
              <a:rPr lang="en-US" dirty="0"/>
              <a:t>Olexander_Charodeyev</a:t>
            </a:r>
          </a:p>
        </p:txBody>
      </p:sp>
      <p:sp>
        <p:nvSpPr>
          <p:cNvPr id="4" name="Slide Number Placeholder 3"/>
          <p:cNvSpPr>
            <a:spLocks noGrp="1"/>
          </p:cNvSpPr>
          <p:nvPr>
            <p:ph type="sldNum" sz="quarter" idx="5"/>
          </p:nvPr>
        </p:nvSpPr>
        <p:spPr/>
        <p:txBody>
          <a:bodyPr/>
          <a:lstStyle/>
          <a:p>
            <a:fld id="{C89F3F5E-C07D-E248-BC95-12275A6DFD69}" type="slidenum">
              <a:rPr lang="en-US" smtClean="0"/>
              <a:t>45</a:t>
            </a:fld>
            <a:endParaRPr lang="en-US" dirty="0"/>
          </a:p>
        </p:txBody>
      </p:sp>
    </p:spTree>
    <p:extLst>
      <p:ext uri="{BB962C8B-B14F-4D97-AF65-F5344CB8AC3E}">
        <p14:creationId xmlns:p14="http://schemas.microsoft.com/office/powerpoint/2010/main" val="998219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TWG_Photo_1992_No_422__Kyiv_Delegation__</a:t>
            </a:r>
            <a:r>
              <a:rPr lang="uk-UA" dirty="0"/>
              <a:t>голова</a:t>
            </a:r>
            <a:r>
              <a:rPr lang="en-US" dirty="0"/>
              <a:t>_</a:t>
            </a:r>
            <a:r>
              <a:rPr lang="uk-UA" dirty="0"/>
              <a:t>Полтавської</a:t>
            </a:r>
            <a:r>
              <a:rPr lang="en-US" dirty="0"/>
              <a:t>_</a:t>
            </a:r>
            <a:r>
              <a:rPr lang="uk-UA" dirty="0"/>
              <a:t>обласної</a:t>
            </a:r>
            <a:r>
              <a:rPr lang="en-US" dirty="0"/>
              <a:t>_</a:t>
            </a:r>
            <a:r>
              <a:rPr lang="uk-UA" dirty="0"/>
              <a:t>Ради</a:t>
            </a:r>
            <a:r>
              <a:rPr lang="en-US" dirty="0"/>
              <a:t>_</a:t>
            </a:r>
            <a:r>
              <a:rPr lang="uk-UA" dirty="0"/>
              <a:t>народних</a:t>
            </a:r>
            <a:r>
              <a:rPr lang="en-US" dirty="0"/>
              <a:t>_</a:t>
            </a:r>
            <a:r>
              <a:rPr lang="uk-UA" dirty="0"/>
              <a:t>депутатів</a:t>
            </a:r>
            <a:r>
              <a:rPr lang="en-US" dirty="0"/>
              <a:t>_Ivan_Hopej</a:t>
            </a:r>
          </a:p>
        </p:txBody>
      </p:sp>
      <p:sp>
        <p:nvSpPr>
          <p:cNvPr id="4" name="Slide Number Placeholder 3"/>
          <p:cNvSpPr>
            <a:spLocks noGrp="1"/>
          </p:cNvSpPr>
          <p:nvPr>
            <p:ph type="sldNum" sz="quarter" idx="5"/>
          </p:nvPr>
        </p:nvSpPr>
        <p:spPr/>
        <p:txBody>
          <a:bodyPr/>
          <a:lstStyle/>
          <a:p>
            <a:fld id="{C89F3F5E-C07D-E248-BC95-12275A6DFD69}" type="slidenum">
              <a:rPr lang="en-US" smtClean="0"/>
              <a:t>46</a:t>
            </a:fld>
            <a:endParaRPr lang="en-US" dirty="0"/>
          </a:p>
        </p:txBody>
      </p:sp>
    </p:spTree>
    <p:extLst>
      <p:ext uri="{BB962C8B-B14F-4D97-AF65-F5344CB8AC3E}">
        <p14:creationId xmlns:p14="http://schemas.microsoft.com/office/powerpoint/2010/main" val="3014599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TWG_Photo_1992_No_423__Kyiv_Delegation__</a:t>
            </a:r>
            <a:r>
              <a:rPr lang="en-US" sz="1200" b="0" i="0" kern="1200" dirty="0">
                <a:solidFill>
                  <a:schemeClr val="tx1"/>
                </a:solidFill>
                <a:effectLst/>
                <a:latin typeface="+mn-lt"/>
                <a:ea typeface="+mn-ea"/>
                <a:cs typeface="+mn-cs"/>
              </a:rPr>
              <a:t>Secretary_Commission_on_Defense_and_National_Security_</a:t>
            </a:r>
            <a:r>
              <a:rPr lang="en-US" dirty="0"/>
              <a:t>Oleksandr_Tarasenko__</a:t>
            </a:r>
            <a:r>
              <a:rPr lang="en-US" sz="1200" b="0" i="0" kern="1200" dirty="0">
                <a:solidFill>
                  <a:schemeClr val="tx1"/>
                </a:solidFill>
                <a:effectLst/>
                <a:latin typeface="+mn-lt"/>
                <a:ea typeface="+mn-ea"/>
                <a:cs typeface="+mn-cs"/>
              </a:rPr>
              <a:t>Member_Commission_on_State_Sovereignty_and_Multinational_ Affairs_</a:t>
            </a:r>
            <a:r>
              <a:rPr lang="en-US" dirty="0"/>
              <a:t>Tatyana_Yakheyeva__NN__USIA_Cultural_Exchange_Specialist_Marta_Pereyma</a:t>
            </a:r>
          </a:p>
        </p:txBody>
      </p:sp>
      <p:sp>
        <p:nvSpPr>
          <p:cNvPr id="4" name="Slide Number Placeholder 3"/>
          <p:cNvSpPr>
            <a:spLocks noGrp="1"/>
          </p:cNvSpPr>
          <p:nvPr>
            <p:ph type="sldNum" sz="quarter" idx="5"/>
          </p:nvPr>
        </p:nvSpPr>
        <p:spPr/>
        <p:txBody>
          <a:bodyPr/>
          <a:lstStyle/>
          <a:p>
            <a:fld id="{C89F3F5E-C07D-E248-BC95-12275A6DFD69}" type="slidenum">
              <a:rPr lang="en-US" smtClean="0"/>
              <a:t>47</a:t>
            </a:fld>
            <a:endParaRPr lang="en-US" dirty="0"/>
          </a:p>
        </p:txBody>
      </p:sp>
    </p:spTree>
    <p:extLst>
      <p:ext uri="{BB962C8B-B14F-4D97-AF65-F5344CB8AC3E}">
        <p14:creationId xmlns:p14="http://schemas.microsoft.com/office/powerpoint/2010/main" val="227398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TWG_Photo_1992_No_424__Kyiv_Delegation__In_Front___USIA_Cultural_Exchange_Specialist_Marta_Pereyma___</a:t>
            </a:r>
            <a:r>
              <a:rPr lang="uk-UA" dirty="0"/>
              <a:t>голова</a:t>
            </a:r>
            <a:r>
              <a:rPr lang="en-US" dirty="0"/>
              <a:t>_</a:t>
            </a:r>
            <a:r>
              <a:rPr lang="uk-UA" dirty="0"/>
              <a:t>Полтавської</a:t>
            </a:r>
            <a:r>
              <a:rPr lang="en-US" dirty="0"/>
              <a:t>_</a:t>
            </a:r>
            <a:r>
              <a:rPr lang="uk-UA" dirty="0"/>
              <a:t>обласної</a:t>
            </a:r>
            <a:r>
              <a:rPr lang="en-US" dirty="0"/>
              <a:t>_</a:t>
            </a:r>
            <a:r>
              <a:rPr lang="uk-UA" dirty="0"/>
              <a:t>Ради</a:t>
            </a:r>
            <a:r>
              <a:rPr lang="en-US" dirty="0"/>
              <a:t>_</a:t>
            </a:r>
            <a:r>
              <a:rPr lang="uk-UA" dirty="0"/>
              <a:t>народних</a:t>
            </a:r>
            <a:r>
              <a:rPr lang="en-US" dirty="0"/>
              <a:t>_</a:t>
            </a:r>
            <a:r>
              <a:rPr lang="uk-UA" dirty="0"/>
              <a:t>депутатів</a:t>
            </a:r>
            <a:r>
              <a:rPr lang="en-US" dirty="0"/>
              <a:t>_Ivan_Hopej__</a:t>
            </a:r>
            <a:r>
              <a:rPr lang="en-US" sz="1200" b="0" i="0" kern="1200" dirty="0">
                <a:solidFill>
                  <a:schemeClr val="tx1"/>
                </a:solidFill>
                <a:effectLst/>
                <a:latin typeface="+mn-lt"/>
                <a:ea typeface="+mn-ea"/>
                <a:cs typeface="+mn-cs"/>
              </a:rPr>
              <a:t>Chairman_Commission_on_Construction_Architecture_and_Housing_</a:t>
            </a:r>
            <a:r>
              <a:rPr lang="en-US" dirty="0"/>
              <a:t>Valery_Cherep</a:t>
            </a:r>
          </a:p>
        </p:txBody>
      </p:sp>
      <p:sp>
        <p:nvSpPr>
          <p:cNvPr id="4" name="Slide Number Placeholder 3"/>
          <p:cNvSpPr>
            <a:spLocks noGrp="1"/>
          </p:cNvSpPr>
          <p:nvPr>
            <p:ph type="sldNum" sz="quarter" idx="5"/>
          </p:nvPr>
        </p:nvSpPr>
        <p:spPr/>
        <p:txBody>
          <a:bodyPr/>
          <a:lstStyle/>
          <a:p>
            <a:fld id="{C89F3F5E-C07D-E248-BC95-12275A6DFD69}" type="slidenum">
              <a:rPr lang="en-US" smtClean="0"/>
              <a:t>48</a:t>
            </a:fld>
            <a:endParaRPr lang="en-US" dirty="0"/>
          </a:p>
        </p:txBody>
      </p:sp>
    </p:spTree>
    <p:extLst>
      <p:ext uri="{BB962C8B-B14F-4D97-AF65-F5344CB8AC3E}">
        <p14:creationId xmlns:p14="http://schemas.microsoft.com/office/powerpoint/2010/main" val="1691717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TWG_Photo_1992_No_425__Kyiv_Delegation__TWG_Board_Member_Yaro_Bihun__Theater_and_Film_Director_Les_Taniuk__</a:t>
            </a:r>
            <a:r>
              <a:rPr lang="uk-UA" dirty="0"/>
              <a:t>голова</a:t>
            </a:r>
            <a:r>
              <a:rPr lang="en-US" dirty="0"/>
              <a:t>_</a:t>
            </a:r>
            <a:r>
              <a:rPr lang="uk-UA" dirty="0"/>
              <a:t>Полтавської</a:t>
            </a:r>
            <a:r>
              <a:rPr lang="en-US" dirty="0"/>
              <a:t>_</a:t>
            </a:r>
            <a:r>
              <a:rPr lang="uk-UA" dirty="0"/>
              <a:t>обласної</a:t>
            </a:r>
            <a:r>
              <a:rPr lang="en-US" dirty="0"/>
              <a:t>_</a:t>
            </a:r>
            <a:r>
              <a:rPr lang="uk-UA" dirty="0"/>
              <a:t>Ради</a:t>
            </a:r>
            <a:r>
              <a:rPr lang="en-US" dirty="0"/>
              <a:t>_</a:t>
            </a:r>
            <a:r>
              <a:rPr lang="uk-UA" dirty="0"/>
              <a:t>народних</a:t>
            </a:r>
            <a:r>
              <a:rPr lang="en-US" dirty="0"/>
              <a:t>_</a:t>
            </a:r>
            <a:r>
              <a:rPr lang="uk-UA" dirty="0"/>
              <a:t>депутатів</a:t>
            </a:r>
            <a:r>
              <a:rPr lang="en-US" dirty="0"/>
              <a:t>_Ivan_Hopej__Ukrainian_Parliamentarian_</a:t>
            </a:r>
            <a:r>
              <a:rPr lang="en-US" sz="1200" b="0" i="0" kern="1200" dirty="0">
                <a:solidFill>
                  <a:schemeClr val="tx1"/>
                </a:solidFill>
                <a:effectLst/>
                <a:latin typeface="+mn-lt"/>
                <a:ea typeface="+mn-ea"/>
                <a:cs typeface="+mn-cs"/>
              </a:rPr>
              <a:t>Member_of_Commission_on_International_Affairs_</a:t>
            </a:r>
            <a:r>
              <a:rPr lang="en-US" dirty="0"/>
              <a:t>_Olexander_Charodeyev</a:t>
            </a:r>
          </a:p>
        </p:txBody>
      </p:sp>
      <p:sp>
        <p:nvSpPr>
          <p:cNvPr id="4" name="Slide Number Placeholder 3"/>
          <p:cNvSpPr>
            <a:spLocks noGrp="1"/>
          </p:cNvSpPr>
          <p:nvPr>
            <p:ph type="sldNum" sz="quarter" idx="5"/>
          </p:nvPr>
        </p:nvSpPr>
        <p:spPr/>
        <p:txBody>
          <a:bodyPr/>
          <a:lstStyle/>
          <a:p>
            <a:fld id="{C89F3F5E-C07D-E248-BC95-12275A6DFD69}" type="slidenum">
              <a:rPr lang="en-US" smtClean="0"/>
              <a:t>49</a:t>
            </a:fld>
            <a:endParaRPr lang="en-US" dirty="0"/>
          </a:p>
        </p:txBody>
      </p:sp>
    </p:spTree>
    <p:extLst>
      <p:ext uri="{BB962C8B-B14F-4D97-AF65-F5344CB8AC3E}">
        <p14:creationId xmlns:p14="http://schemas.microsoft.com/office/powerpoint/2010/main" val="2266402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TWG_Photo_1992_No_426__</a:t>
            </a:r>
            <a:r>
              <a:rPr lang="en-US" sz="1200" b="0" i="0" kern="1200" dirty="0">
                <a:solidFill>
                  <a:schemeClr val="tx1"/>
                </a:solidFill>
                <a:effectLst/>
                <a:latin typeface="+mn-lt"/>
                <a:ea typeface="+mn-ea"/>
                <a:cs typeface="+mn-cs"/>
              </a:rPr>
              <a:t>Chairman_of_the_Democratic_Bloc_and_Chairman_Commission_on_Cultural_and_Spiritual_Renaissance</a:t>
            </a:r>
            <a:r>
              <a:rPr lang="en-US" dirty="0"/>
              <a:t>__Les_Taniuk</a:t>
            </a:r>
          </a:p>
        </p:txBody>
      </p:sp>
      <p:sp>
        <p:nvSpPr>
          <p:cNvPr id="4" name="Slide Number Placeholder 3"/>
          <p:cNvSpPr>
            <a:spLocks noGrp="1"/>
          </p:cNvSpPr>
          <p:nvPr>
            <p:ph type="sldNum" sz="quarter" idx="5"/>
          </p:nvPr>
        </p:nvSpPr>
        <p:spPr/>
        <p:txBody>
          <a:bodyPr/>
          <a:lstStyle/>
          <a:p>
            <a:fld id="{C89F3F5E-C07D-E248-BC95-12275A6DFD69}" type="slidenum">
              <a:rPr lang="en-US" smtClean="0"/>
              <a:t>50</a:t>
            </a:fld>
            <a:endParaRPr lang="en-US" dirty="0"/>
          </a:p>
        </p:txBody>
      </p:sp>
    </p:spTree>
    <p:extLst>
      <p:ext uri="{BB962C8B-B14F-4D97-AF65-F5344CB8AC3E}">
        <p14:creationId xmlns:p14="http://schemas.microsoft.com/office/powerpoint/2010/main" val="3597288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51</a:t>
            </a:fld>
            <a:endParaRPr lang="en-US" dirty="0"/>
          </a:p>
        </p:txBody>
      </p:sp>
    </p:spTree>
    <p:extLst>
      <p:ext uri="{BB962C8B-B14F-4D97-AF65-F5344CB8AC3E}">
        <p14:creationId xmlns:p14="http://schemas.microsoft.com/office/powerpoint/2010/main" val="268634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TWG_Photo_1992_No_212__Oct_10__Leadership_Conference__Conference_Chairman_Roman_Goy_MD</a:t>
            </a:r>
          </a:p>
        </p:txBody>
      </p:sp>
      <p:sp>
        <p:nvSpPr>
          <p:cNvPr id="4" name="Slide Number Placeholder 3"/>
          <p:cNvSpPr>
            <a:spLocks noGrp="1"/>
          </p:cNvSpPr>
          <p:nvPr>
            <p:ph type="sldNum" sz="quarter" idx="5"/>
          </p:nvPr>
        </p:nvSpPr>
        <p:spPr/>
        <p:txBody>
          <a:bodyPr/>
          <a:lstStyle/>
          <a:p>
            <a:fld id="{C89F3F5E-C07D-E248-BC95-12275A6DFD69}" type="slidenum">
              <a:rPr lang="en-US" smtClean="0"/>
              <a:t>8</a:t>
            </a:fld>
            <a:endParaRPr lang="en-US" dirty="0"/>
          </a:p>
        </p:txBody>
      </p:sp>
    </p:spTree>
    <p:extLst>
      <p:ext uri="{BB962C8B-B14F-4D97-AF65-F5344CB8AC3E}">
        <p14:creationId xmlns:p14="http://schemas.microsoft.com/office/powerpoint/2010/main" val="2998333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TWG_Photo_1992_No_393__Larisa_Bilorus__Member_of_Verkhovna_Rada_Oleksander_Yemets</a:t>
            </a:r>
          </a:p>
        </p:txBody>
      </p:sp>
      <p:sp>
        <p:nvSpPr>
          <p:cNvPr id="4" name="Slide Number Placeholder 3"/>
          <p:cNvSpPr>
            <a:spLocks noGrp="1"/>
          </p:cNvSpPr>
          <p:nvPr>
            <p:ph type="sldNum" sz="quarter" idx="5"/>
          </p:nvPr>
        </p:nvSpPr>
        <p:spPr/>
        <p:txBody>
          <a:bodyPr/>
          <a:lstStyle/>
          <a:p>
            <a:fld id="{C89F3F5E-C07D-E248-BC95-12275A6DFD69}" type="slidenum">
              <a:rPr lang="en-US" smtClean="0"/>
              <a:t>52</a:t>
            </a:fld>
            <a:endParaRPr lang="en-US" dirty="0"/>
          </a:p>
        </p:txBody>
      </p:sp>
    </p:spTree>
    <p:extLst>
      <p:ext uri="{BB962C8B-B14F-4D97-AF65-F5344CB8AC3E}">
        <p14:creationId xmlns:p14="http://schemas.microsoft.com/office/powerpoint/2010/main" val="2552842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TWG_Photo_1992_No_392__Chairman_of_</a:t>
            </a:r>
            <a:r>
              <a:rPr lang="en-US" sz="1200" b="0" i="0" kern="1200" dirty="0">
                <a:solidFill>
                  <a:schemeClr val="tx1"/>
                </a:solidFill>
                <a:effectLst/>
                <a:latin typeface="+mn-lt"/>
                <a:ea typeface="+mn-ea"/>
                <a:cs typeface="+mn-cs"/>
              </a:rPr>
              <a:t>Verkhovna_Rada_</a:t>
            </a:r>
            <a:r>
              <a:rPr lang="en-US" dirty="0"/>
              <a:t>Ivan_Plyusch__Radiation_Chemist_Leonid_Huebner</a:t>
            </a:r>
          </a:p>
        </p:txBody>
      </p:sp>
      <p:sp>
        <p:nvSpPr>
          <p:cNvPr id="4" name="Slide Number Placeholder 3"/>
          <p:cNvSpPr>
            <a:spLocks noGrp="1"/>
          </p:cNvSpPr>
          <p:nvPr>
            <p:ph type="sldNum" sz="quarter" idx="5"/>
          </p:nvPr>
        </p:nvSpPr>
        <p:spPr/>
        <p:txBody>
          <a:bodyPr/>
          <a:lstStyle/>
          <a:p>
            <a:fld id="{C89F3F5E-C07D-E248-BC95-12275A6DFD69}" type="slidenum">
              <a:rPr lang="en-US" smtClean="0"/>
              <a:t>53</a:t>
            </a:fld>
            <a:endParaRPr lang="en-US" dirty="0"/>
          </a:p>
        </p:txBody>
      </p:sp>
    </p:spTree>
    <p:extLst>
      <p:ext uri="{BB962C8B-B14F-4D97-AF65-F5344CB8AC3E}">
        <p14:creationId xmlns:p14="http://schemas.microsoft.com/office/powerpoint/2010/main" val="224683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TWG_Photo_1992_No_232__Oct_10__Leadership_Conference__Outstanding_Journalism_Award_Recipient_Syndicated_Columnist_Cord Meyer</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November TWG NEWS, page 9,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10</a:t>
            </a:fld>
            <a:endParaRPr lang="en-US" dirty="0"/>
          </a:p>
        </p:txBody>
      </p:sp>
    </p:spTree>
    <p:extLst>
      <p:ext uri="{BB962C8B-B14F-4D97-AF65-F5344CB8AC3E}">
        <p14:creationId xmlns:p14="http://schemas.microsoft.com/office/powerpoint/2010/main" val="116134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TWG_Photo_1992_No_234_Oct_10__Leadership_Conference__United_States_Ambassador_to_Ukraine_Roman_Popadiuk_Ukraine_Ambassador_Oleh_Bilorus</a:t>
            </a:r>
          </a:p>
          <a:p>
            <a:pPr algn="ctr"/>
            <a:endParaRPr lang="en-US" dirty="0"/>
          </a:p>
          <a:p>
            <a:pPr algn="ctr"/>
            <a:r>
              <a:rPr lang="en-US" dirty="0"/>
              <a:t>Note: Ambassador Bilorus delivered the Opening Address to the TWG Leadership Conference and its coverage is in 1992 October TWG NEWS, page 4</a:t>
            </a:r>
          </a:p>
        </p:txBody>
      </p:sp>
      <p:sp>
        <p:nvSpPr>
          <p:cNvPr id="4" name="Slide Number Placeholder 3"/>
          <p:cNvSpPr>
            <a:spLocks noGrp="1"/>
          </p:cNvSpPr>
          <p:nvPr>
            <p:ph type="sldNum" sz="quarter" idx="5"/>
          </p:nvPr>
        </p:nvSpPr>
        <p:spPr/>
        <p:txBody>
          <a:bodyPr/>
          <a:lstStyle/>
          <a:p>
            <a:fld id="{C89F3F5E-C07D-E248-BC95-12275A6DFD69}" type="slidenum">
              <a:rPr lang="en-US" smtClean="0"/>
              <a:t>11</a:t>
            </a:fld>
            <a:endParaRPr lang="en-US" dirty="0"/>
          </a:p>
        </p:txBody>
      </p:sp>
    </p:spTree>
    <p:extLst>
      <p:ext uri="{BB962C8B-B14F-4D97-AF65-F5344CB8AC3E}">
        <p14:creationId xmlns:p14="http://schemas.microsoft.com/office/powerpoint/2010/main" val="44091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TWG_Photo_1992_No_241__Oct_10__Leadership_Conference_Session_1__Assistant_to_President_of_AFL-CIO_Adrian_Karatnycky</a:t>
            </a:r>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See 1992 October TWG NEWS, page 4 and 5 for event coverage</a:t>
            </a:r>
          </a:p>
          <a:p>
            <a:pPr algn="ctr"/>
            <a:endParaRPr lang="en-US" dirty="0"/>
          </a:p>
        </p:txBody>
      </p:sp>
      <p:sp>
        <p:nvSpPr>
          <p:cNvPr id="4" name="Slide Number Placeholder 3"/>
          <p:cNvSpPr>
            <a:spLocks noGrp="1"/>
          </p:cNvSpPr>
          <p:nvPr>
            <p:ph type="sldNum" sz="quarter" idx="5"/>
          </p:nvPr>
        </p:nvSpPr>
        <p:spPr/>
        <p:txBody>
          <a:bodyPr/>
          <a:lstStyle/>
          <a:p>
            <a:fld id="{C89F3F5E-C07D-E248-BC95-12275A6DFD69}" type="slidenum">
              <a:rPr lang="en-US" smtClean="0"/>
              <a:t>13</a:t>
            </a:fld>
            <a:endParaRPr lang="en-US" dirty="0"/>
          </a:p>
        </p:txBody>
      </p:sp>
    </p:spTree>
    <p:extLst>
      <p:ext uri="{BB962C8B-B14F-4D97-AF65-F5344CB8AC3E}">
        <p14:creationId xmlns:p14="http://schemas.microsoft.com/office/powerpoint/2010/main" val="190679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TWG_Photo_1992_No_251__Oct_10__Leadership_Conference_Session_2__Ukrainian_Embassy_Principal_Economic_Officer_Serhiy_Koulyk</a:t>
            </a:r>
          </a:p>
          <a:p>
            <a:pPr algn="ctr"/>
            <a:endParaRPr lang="en-US" dirty="0"/>
          </a:p>
          <a:p>
            <a:pPr algn="ctr"/>
            <a:r>
              <a:rPr lang="en-US" dirty="0"/>
              <a:t>See 1992 November TWG NEWS, page 4,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15</a:t>
            </a:fld>
            <a:endParaRPr lang="en-US" dirty="0"/>
          </a:p>
        </p:txBody>
      </p:sp>
    </p:spTree>
    <p:extLst>
      <p:ext uri="{BB962C8B-B14F-4D97-AF65-F5344CB8AC3E}">
        <p14:creationId xmlns:p14="http://schemas.microsoft.com/office/powerpoint/2010/main" val="143316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TWG_Photo_1992_No_261__Oct_10__Leadership_Conference_Science_and_Technology_Panel__National_Science_Board_Marta_Cehelsky</a:t>
            </a:r>
          </a:p>
          <a:p>
            <a:pPr algn="ctr"/>
            <a:endParaRPr lang="en-US" dirty="0"/>
          </a:p>
          <a:p>
            <a:pPr algn="ctr"/>
            <a:endParaRPr lang="en-US" dirty="0"/>
          </a:p>
          <a:p>
            <a:pPr algn="ctr"/>
            <a:r>
              <a:rPr lang="en-US" dirty="0"/>
              <a:t>See 1992 November TWG NEWS, page 6, for event coverage</a:t>
            </a:r>
          </a:p>
        </p:txBody>
      </p:sp>
      <p:sp>
        <p:nvSpPr>
          <p:cNvPr id="4" name="Slide Number Placeholder 3"/>
          <p:cNvSpPr>
            <a:spLocks noGrp="1"/>
          </p:cNvSpPr>
          <p:nvPr>
            <p:ph type="sldNum" sz="quarter" idx="5"/>
          </p:nvPr>
        </p:nvSpPr>
        <p:spPr/>
        <p:txBody>
          <a:bodyPr/>
          <a:lstStyle/>
          <a:p>
            <a:fld id="{C89F3F5E-C07D-E248-BC95-12275A6DFD69}" type="slidenum">
              <a:rPr lang="en-US" smtClean="0"/>
              <a:t>17</a:t>
            </a:fld>
            <a:endParaRPr lang="en-US" dirty="0"/>
          </a:p>
        </p:txBody>
      </p:sp>
    </p:spTree>
    <p:extLst>
      <p:ext uri="{BB962C8B-B14F-4D97-AF65-F5344CB8AC3E}">
        <p14:creationId xmlns:p14="http://schemas.microsoft.com/office/powerpoint/2010/main" val="313257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5AD90-9259-2843-B789-14D8AF19D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65714FC-F7DB-8D46-8759-7B4868AB0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654717E-C9F2-E545-A911-7E909F3E0DD7}"/>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5" name="Footer Placeholder 4">
            <a:extLst>
              <a:ext uri="{FF2B5EF4-FFF2-40B4-BE49-F238E27FC236}">
                <a16:creationId xmlns:a16="http://schemas.microsoft.com/office/drawing/2014/main" xmlns="" id="{CB0EC059-E7AC-4246-A4BB-AD56E3CFBA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01B78E2-C188-9E4A-A84A-4878D8D2E70B}"/>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96591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583C5-55BA-9F48-BAF6-6A3E217FB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DC7C69F-16B3-5945-8889-9D9D6F6937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48BB9A-81C3-A14C-9E0B-078754DDC6A3}"/>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5" name="Footer Placeholder 4">
            <a:extLst>
              <a:ext uri="{FF2B5EF4-FFF2-40B4-BE49-F238E27FC236}">
                <a16:creationId xmlns:a16="http://schemas.microsoft.com/office/drawing/2014/main" xmlns="" id="{0F9F3D08-A992-754A-A9EA-2C0EF5BA6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6B4015E-E8BB-D949-8A8B-7D20AA857F2E}"/>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395298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6DB73F8-217F-EB4D-88C4-8AE879E40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CEDD9CC-B797-B74D-A931-D9F4EC9575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612689-398E-D14A-844E-0868D237EE07}"/>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5" name="Footer Placeholder 4">
            <a:extLst>
              <a:ext uri="{FF2B5EF4-FFF2-40B4-BE49-F238E27FC236}">
                <a16:creationId xmlns:a16="http://schemas.microsoft.com/office/drawing/2014/main" xmlns="" id="{6838C1B7-966E-2F42-8D31-458C649424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8C35171-5432-2A4D-A954-45BA2D42EFC4}"/>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329232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37E7D-5F12-F946-A5C2-39D9989C9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427861-FFE8-114C-BFA6-836056F70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1D7B23-10D7-114E-B6FC-46A4D7171632}"/>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5" name="Footer Placeholder 4">
            <a:extLst>
              <a:ext uri="{FF2B5EF4-FFF2-40B4-BE49-F238E27FC236}">
                <a16:creationId xmlns:a16="http://schemas.microsoft.com/office/drawing/2014/main" xmlns="" id="{458EB039-227C-724F-AFF4-A35A5D247D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4E419BA-0E38-3C47-98DD-51C880CE44D5}"/>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253133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6C8B8-5E16-1B40-8CB0-87B3FDC119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8251AB-6E72-8F43-9DF1-2874E46AA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C02D6D-8B8C-444C-AD5A-C663BDA9F8EE}"/>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5" name="Footer Placeholder 4">
            <a:extLst>
              <a:ext uri="{FF2B5EF4-FFF2-40B4-BE49-F238E27FC236}">
                <a16:creationId xmlns:a16="http://schemas.microsoft.com/office/drawing/2014/main" xmlns="" id="{DDD54937-6C9B-A945-86B6-FD1BAC95B9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9C6D0E9-D09C-CE4D-9735-B5F00857AA33}"/>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139373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70BE8-7A33-E944-955E-9372A0799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49EAE2-43C8-7F47-8C03-A77BD21C28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F4089B9-3D91-CE4D-AE30-2BD8D4D575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2C8861D-BBAC-6C44-8682-6F604F3E2429}"/>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6" name="Footer Placeholder 5">
            <a:extLst>
              <a:ext uri="{FF2B5EF4-FFF2-40B4-BE49-F238E27FC236}">
                <a16:creationId xmlns:a16="http://schemas.microsoft.com/office/drawing/2014/main" xmlns="" id="{F010969A-FB36-FC4A-9E9F-5750EF1A85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2110064-C831-2244-966F-0F179A4A0C01}"/>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232251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13FCC-48F6-6844-BD1F-4D87881F41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2D04FE6-56BB-D045-98E0-8E263F908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5DF0C0-C272-F947-9632-E1B5E365C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1812426-C610-DC49-9F89-4BF86C528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79EF98-AE1E-8546-AB95-FF08BE37A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B42E5EC-39AB-614E-A677-820023ABEC8F}"/>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8" name="Footer Placeholder 7">
            <a:extLst>
              <a:ext uri="{FF2B5EF4-FFF2-40B4-BE49-F238E27FC236}">
                <a16:creationId xmlns:a16="http://schemas.microsoft.com/office/drawing/2014/main" xmlns="" id="{6A9C75FF-A29F-B747-BA33-146840AFC2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AC0F068-5760-6448-A3B4-B580E5F10398}"/>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275724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8FEB55-B4A1-9F45-95FD-7E10B8E2E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F33D0D9-2B5B-F148-971F-02D657D8297F}"/>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4" name="Footer Placeholder 3">
            <a:extLst>
              <a:ext uri="{FF2B5EF4-FFF2-40B4-BE49-F238E27FC236}">
                <a16:creationId xmlns:a16="http://schemas.microsoft.com/office/drawing/2014/main" xmlns="" id="{8DA6D7E7-4E99-A64C-9F86-A1465483DF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2133F4F3-F6D9-1240-837A-1DF3BA0C147E}"/>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123569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2AEFB1-1FE2-784C-931D-3FCCEF00853B}"/>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3" name="Footer Placeholder 2">
            <a:extLst>
              <a:ext uri="{FF2B5EF4-FFF2-40B4-BE49-F238E27FC236}">
                <a16:creationId xmlns:a16="http://schemas.microsoft.com/office/drawing/2014/main" xmlns="" id="{74176141-6CB5-0545-B646-F858FC0D31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0F10C225-7FAB-4B45-BA24-705ABBF0903B}"/>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169082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B28E8-F8E8-AE47-93A2-CD86CCE61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C296F7-A066-2446-AE7C-F885BB921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8D15917-F64E-6B47-BF5B-2D87C278C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45831F-CE94-234B-8142-7F8D713445CF}"/>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6" name="Footer Placeholder 5">
            <a:extLst>
              <a:ext uri="{FF2B5EF4-FFF2-40B4-BE49-F238E27FC236}">
                <a16:creationId xmlns:a16="http://schemas.microsoft.com/office/drawing/2014/main" xmlns="" id="{753A355D-B2BE-EF4B-B4C5-6A3EEEDBF6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99A131A-450F-2349-9613-16D876E67447}"/>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153017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82BC4B-2EF3-7041-A772-E8A8D291EB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13BDDE-9DFA-A14D-983B-2EA254100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0C5624BF-F6A6-334F-ABCA-0CEB7074F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29A368-7618-7A46-BD8F-9F9F3A12793D}"/>
              </a:ext>
            </a:extLst>
          </p:cNvPr>
          <p:cNvSpPr>
            <a:spLocks noGrp="1"/>
          </p:cNvSpPr>
          <p:nvPr>
            <p:ph type="dt" sz="half" idx="10"/>
          </p:nvPr>
        </p:nvSpPr>
        <p:spPr/>
        <p:txBody>
          <a:bodyPr/>
          <a:lstStyle/>
          <a:p>
            <a:fld id="{EDBC06A3-3E2C-6541-8E75-E5336B03F7F0}" type="datetimeFigureOut">
              <a:rPr lang="en-US" smtClean="0"/>
              <a:t>11/6/2020</a:t>
            </a:fld>
            <a:endParaRPr lang="en-US" dirty="0"/>
          </a:p>
        </p:txBody>
      </p:sp>
      <p:sp>
        <p:nvSpPr>
          <p:cNvPr id="6" name="Footer Placeholder 5">
            <a:extLst>
              <a:ext uri="{FF2B5EF4-FFF2-40B4-BE49-F238E27FC236}">
                <a16:creationId xmlns:a16="http://schemas.microsoft.com/office/drawing/2014/main" xmlns="" id="{B814FD65-1DAE-1042-921C-921E91169D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4E1F90E-FDCE-3D45-9EFD-64780F10BAE2}"/>
              </a:ext>
            </a:extLst>
          </p:cNvPr>
          <p:cNvSpPr>
            <a:spLocks noGrp="1"/>
          </p:cNvSpPr>
          <p:nvPr>
            <p:ph type="sldNum" sz="quarter" idx="12"/>
          </p:nvPr>
        </p:nvSpPr>
        <p:spPr/>
        <p:txBody>
          <a:bodyPr/>
          <a:lstStyle/>
          <a:p>
            <a:fld id="{17C300BA-C5CD-9E48-8796-0F41C2B10E16}" type="slidenum">
              <a:rPr lang="en-US" smtClean="0"/>
              <a:t>‹#›</a:t>
            </a:fld>
            <a:endParaRPr lang="en-US" dirty="0"/>
          </a:p>
        </p:txBody>
      </p:sp>
    </p:spTree>
    <p:extLst>
      <p:ext uri="{BB962C8B-B14F-4D97-AF65-F5344CB8AC3E}">
        <p14:creationId xmlns:p14="http://schemas.microsoft.com/office/powerpoint/2010/main" val="26238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17B999-3D6B-0747-838C-A1B25907A3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9E5DC60-EB59-7442-AF20-B7BFDD354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E735FC-9C1D-8746-A7BC-D40B2BCF46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C06A3-3E2C-6541-8E75-E5336B03F7F0}" type="datetimeFigureOut">
              <a:rPr lang="en-US" smtClean="0"/>
              <a:t>11/6/2020</a:t>
            </a:fld>
            <a:endParaRPr lang="en-US" dirty="0"/>
          </a:p>
        </p:txBody>
      </p:sp>
      <p:sp>
        <p:nvSpPr>
          <p:cNvPr id="5" name="Footer Placeholder 4">
            <a:extLst>
              <a:ext uri="{FF2B5EF4-FFF2-40B4-BE49-F238E27FC236}">
                <a16:creationId xmlns:a16="http://schemas.microsoft.com/office/drawing/2014/main" xmlns="" id="{47F0EC52-0D4C-0C49-A095-42A73D3B2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927F92AF-33E0-F343-AD9C-6C00DC1DC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300BA-C5CD-9E48-8796-0F41C2B10E16}" type="slidenum">
              <a:rPr lang="en-US" smtClean="0"/>
              <a:t>‹#›</a:t>
            </a:fld>
            <a:endParaRPr lang="en-US" dirty="0"/>
          </a:p>
        </p:txBody>
      </p:sp>
    </p:spTree>
    <p:extLst>
      <p:ext uri="{BB962C8B-B14F-4D97-AF65-F5344CB8AC3E}">
        <p14:creationId xmlns:p14="http://schemas.microsoft.com/office/powerpoint/2010/main" val="38306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499B5-B265-A647-84FD-0E9BA17C4890}"/>
              </a:ext>
            </a:extLst>
          </p:cNvPr>
          <p:cNvSpPr>
            <a:spLocks noGrp="1"/>
          </p:cNvSpPr>
          <p:nvPr>
            <p:ph type="ctrTitle"/>
          </p:nvPr>
        </p:nvSpPr>
        <p:spPr/>
        <p:txBody>
          <a:bodyPr/>
          <a:lstStyle/>
          <a:p>
            <a:r>
              <a:rPr lang="en-US" b="1" dirty="0"/>
              <a:t>TWG 1992 Photos</a:t>
            </a:r>
          </a:p>
        </p:txBody>
      </p:sp>
      <p:sp>
        <p:nvSpPr>
          <p:cNvPr id="3" name="Subtitle 2">
            <a:extLst>
              <a:ext uri="{FF2B5EF4-FFF2-40B4-BE49-F238E27FC236}">
                <a16:creationId xmlns:a16="http://schemas.microsoft.com/office/drawing/2014/main" xmlns="" id="{8C305F5C-D0F1-FA47-9AF2-5643EAA41C0E}"/>
              </a:ext>
            </a:extLst>
          </p:cNvPr>
          <p:cNvSpPr>
            <a:spLocks noGrp="1"/>
          </p:cNvSpPr>
          <p:nvPr>
            <p:ph type="subTitle" idx="1"/>
          </p:nvPr>
        </p:nvSpPr>
        <p:spPr>
          <a:xfrm>
            <a:off x="1524000" y="4084320"/>
            <a:ext cx="9144000" cy="1173480"/>
          </a:xfrm>
        </p:spPr>
        <p:txBody>
          <a:bodyPr/>
          <a:lstStyle/>
          <a:p>
            <a:r>
              <a:rPr lang="en-US" dirty="0"/>
              <a:t>Created November 5, 2020</a:t>
            </a:r>
          </a:p>
        </p:txBody>
      </p:sp>
    </p:spTree>
    <p:extLst>
      <p:ext uri="{BB962C8B-B14F-4D97-AF65-F5344CB8AC3E}">
        <p14:creationId xmlns:p14="http://schemas.microsoft.com/office/powerpoint/2010/main" val="199091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10;&#10;Description automatically generated">
            <a:extLst>
              <a:ext uri="{FF2B5EF4-FFF2-40B4-BE49-F238E27FC236}">
                <a16:creationId xmlns:a16="http://schemas.microsoft.com/office/drawing/2014/main" xmlns="" id="{252FCAEA-FF53-B146-8DFD-96FF9CC8CCA6}"/>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269759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 smiling at the camera&#10;&#10;Description automatically generated">
            <a:extLst>
              <a:ext uri="{FF2B5EF4-FFF2-40B4-BE49-F238E27FC236}">
                <a16:creationId xmlns:a16="http://schemas.microsoft.com/office/drawing/2014/main" xmlns="" id="{1CC9C795-F95D-F344-ADB1-F1DFD969CE2E}"/>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397816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8"/>
            <a:ext cx="10515600" cy="2526793"/>
          </a:xfrm>
        </p:spPr>
        <p:txBody>
          <a:bodyPr>
            <a:normAutofit/>
          </a:bodyPr>
          <a:lstStyle/>
          <a:p>
            <a:pPr algn="ctr"/>
            <a:r>
              <a:rPr lang="en-US" sz="3600" b="1" dirty="0"/>
              <a:t>1992 240 TWG Leadership Conference </a:t>
            </a:r>
            <a:br>
              <a:rPr lang="en-US" sz="3600" b="1" dirty="0"/>
            </a:br>
            <a:r>
              <a:rPr lang="en-US" sz="3600" b="1" dirty="0"/>
              <a:t>Session 1: Domestic Issues in Ukraine </a:t>
            </a:r>
            <a:br>
              <a:rPr lang="en-US" sz="3600" b="1" dirty="0"/>
            </a:br>
            <a:r>
              <a:rPr lang="en-US" sz="3600" b="1" dirty="0"/>
              <a:t>October 10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5118144"/>
            <a:ext cx="12192000" cy="1432306"/>
          </a:xfrm>
        </p:spPr>
        <p:txBody>
          <a:bodyPr/>
          <a:lstStyle/>
          <a:p>
            <a:r>
              <a:rPr lang="en-US" dirty="0"/>
              <a:t>Adrian Karatnycky</a:t>
            </a:r>
          </a:p>
          <a:p>
            <a:pPr algn="ctr"/>
            <a:endParaRPr lang="en-US" dirty="0"/>
          </a:p>
        </p:txBody>
      </p:sp>
    </p:spTree>
    <p:extLst>
      <p:ext uri="{BB962C8B-B14F-4D97-AF65-F5344CB8AC3E}">
        <p14:creationId xmlns:p14="http://schemas.microsoft.com/office/powerpoint/2010/main" val="182993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10;&#10;Description automatically generated">
            <a:extLst>
              <a:ext uri="{FF2B5EF4-FFF2-40B4-BE49-F238E27FC236}">
                <a16:creationId xmlns:a16="http://schemas.microsoft.com/office/drawing/2014/main" xmlns="" id="{EC5E18A3-52A9-DC44-A453-DC7533327DD2}"/>
              </a:ext>
            </a:extLst>
          </p:cNvPr>
          <p:cNvPicPr>
            <a:picLocks noChangeAspect="1"/>
          </p:cNvPicPr>
          <p:nvPr/>
        </p:nvPicPr>
        <p:blipFill rotWithShape="1">
          <a:blip r:embed="rId3"/>
          <a:srcRect t="759" b="14987"/>
          <a:stretch/>
        </p:blipFill>
        <p:spPr>
          <a:xfrm>
            <a:off x="20" y="1282"/>
            <a:ext cx="12191980" cy="6856718"/>
          </a:xfrm>
          <a:prstGeom prst="rect">
            <a:avLst/>
          </a:prstGeom>
        </p:spPr>
      </p:pic>
    </p:spTree>
    <p:extLst>
      <p:ext uri="{BB962C8B-B14F-4D97-AF65-F5344CB8AC3E}">
        <p14:creationId xmlns:p14="http://schemas.microsoft.com/office/powerpoint/2010/main" val="12587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50400" y="902208"/>
            <a:ext cx="12141600" cy="2526793"/>
          </a:xfrm>
        </p:spPr>
        <p:txBody>
          <a:bodyPr>
            <a:normAutofit/>
          </a:bodyPr>
          <a:lstStyle/>
          <a:p>
            <a:pPr algn="ctr"/>
            <a:r>
              <a:rPr lang="en-US" sz="3600" b="1" dirty="0"/>
              <a:t>1992 250 TWG Leadership Conference </a:t>
            </a:r>
            <a:br>
              <a:rPr lang="en-US" sz="3600" b="1" dirty="0"/>
            </a:br>
            <a:r>
              <a:rPr lang="en-US" sz="3200" b="1" dirty="0"/>
              <a:t>Session 2: International Trade, Investment and Technical Assistance </a:t>
            </a:r>
            <a:r>
              <a:rPr lang="en-US" sz="3600" b="1" dirty="0"/>
              <a:t/>
            </a:r>
            <a:br>
              <a:rPr lang="en-US" sz="3600" b="1" dirty="0"/>
            </a:br>
            <a:r>
              <a:rPr lang="en-US" sz="3600" b="1" dirty="0"/>
              <a:t>October 10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657344"/>
            <a:ext cx="11347450" cy="1432306"/>
          </a:xfrm>
        </p:spPr>
        <p:txBody>
          <a:bodyPr>
            <a:normAutofit/>
          </a:bodyPr>
          <a:lstStyle/>
          <a:p>
            <a:r>
              <a:rPr lang="en-US" sz="2200" dirty="0"/>
              <a:t>Serhiy Koulyk</a:t>
            </a:r>
          </a:p>
        </p:txBody>
      </p:sp>
    </p:spTree>
    <p:extLst>
      <p:ext uri="{BB962C8B-B14F-4D97-AF65-F5344CB8AC3E}">
        <p14:creationId xmlns:p14="http://schemas.microsoft.com/office/powerpoint/2010/main" val="315152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in a suit and tie&#10;&#10;Description automatically generated">
            <a:extLst>
              <a:ext uri="{FF2B5EF4-FFF2-40B4-BE49-F238E27FC236}">
                <a16:creationId xmlns:a16="http://schemas.microsoft.com/office/drawing/2014/main" xmlns="" id="{6314B605-9701-6240-A23A-2C75B3214060}"/>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33599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0" y="902208"/>
            <a:ext cx="12192000" cy="2526793"/>
          </a:xfrm>
        </p:spPr>
        <p:txBody>
          <a:bodyPr>
            <a:normAutofit/>
          </a:bodyPr>
          <a:lstStyle/>
          <a:p>
            <a:pPr algn="ctr"/>
            <a:r>
              <a:rPr lang="en-US" sz="3600" b="1" dirty="0"/>
              <a:t>1992 260 TWG Leadership Conference </a:t>
            </a:r>
            <a:br>
              <a:rPr lang="en-US" sz="3600" b="1" dirty="0"/>
            </a:br>
            <a:r>
              <a:rPr lang="en-US" sz="3600" b="1" dirty="0"/>
              <a:t>Science and Technology Base for Modern Infrastructure </a:t>
            </a:r>
            <a:br>
              <a:rPr lang="en-US" sz="3600" b="1" dirty="0"/>
            </a:br>
            <a:r>
              <a:rPr lang="en-US" sz="3600" b="1" dirty="0"/>
              <a:t>October 10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5031744"/>
            <a:ext cx="12192000" cy="1432306"/>
          </a:xfrm>
        </p:spPr>
        <p:txBody>
          <a:bodyPr/>
          <a:lstStyle/>
          <a:p>
            <a:r>
              <a:rPr lang="en-US" sz="2200" dirty="0"/>
              <a:t>Marta Cehelsky</a:t>
            </a:r>
          </a:p>
          <a:p>
            <a:endParaRPr lang="en-US" dirty="0"/>
          </a:p>
        </p:txBody>
      </p:sp>
    </p:spTree>
    <p:extLst>
      <p:ext uri="{BB962C8B-B14F-4D97-AF65-F5344CB8AC3E}">
        <p14:creationId xmlns:p14="http://schemas.microsoft.com/office/powerpoint/2010/main" val="239981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sitting on a table&#10;&#10;Description automatically generated">
            <a:extLst>
              <a:ext uri="{FF2B5EF4-FFF2-40B4-BE49-F238E27FC236}">
                <a16:creationId xmlns:a16="http://schemas.microsoft.com/office/drawing/2014/main" xmlns="" id="{19FAAB35-FCDF-C341-BA05-153814FEE1E1}"/>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107615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8"/>
            <a:ext cx="10515600" cy="2526793"/>
          </a:xfrm>
        </p:spPr>
        <p:txBody>
          <a:bodyPr>
            <a:normAutofit/>
          </a:bodyPr>
          <a:lstStyle/>
          <a:p>
            <a:pPr algn="ctr"/>
            <a:r>
              <a:rPr lang="en-US" sz="3600" b="1" dirty="0"/>
              <a:t>1992 270 TWG Leadership Conference Ukrainian-American Community </a:t>
            </a:r>
            <a:br>
              <a:rPr lang="en-US" sz="3600" b="1" dirty="0"/>
            </a:br>
            <a:r>
              <a:rPr lang="en-US" sz="3600" b="1" dirty="0"/>
              <a:t>October 11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952544"/>
            <a:ext cx="12192000" cy="1432306"/>
          </a:xfrm>
        </p:spPr>
        <p:txBody>
          <a:bodyPr/>
          <a:lstStyle/>
          <a:p>
            <a:r>
              <a:rPr lang="en-US" dirty="0"/>
              <a:t>Oleh Wolowyna</a:t>
            </a:r>
          </a:p>
        </p:txBody>
      </p:sp>
    </p:spTree>
    <p:extLst>
      <p:ext uri="{BB962C8B-B14F-4D97-AF65-F5344CB8AC3E}">
        <p14:creationId xmlns:p14="http://schemas.microsoft.com/office/powerpoint/2010/main" val="88471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 sitting at a desk&#10;&#10;Description automatically generated">
            <a:extLst>
              <a:ext uri="{FF2B5EF4-FFF2-40B4-BE49-F238E27FC236}">
                <a16:creationId xmlns:a16="http://schemas.microsoft.com/office/drawing/2014/main" xmlns="" id="{A1F9BD65-D10A-0A48-BD5B-B6F1EDDBEAAB}"/>
              </a:ext>
            </a:extLst>
          </p:cNvPr>
          <p:cNvPicPr>
            <a:picLocks noChangeAspect="1"/>
          </p:cNvPicPr>
          <p:nvPr/>
        </p:nvPicPr>
        <p:blipFill rotWithShape="1">
          <a:blip r:embed="rId3"/>
          <a:srcRect b="17899"/>
          <a:stretch/>
        </p:blipFill>
        <p:spPr>
          <a:xfrm>
            <a:off x="20" y="1282"/>
            <a:ext cx="12191980" cy="6856718"/>
          </a:xfrm>
          <a:prstGeom prst="rect">
            <a:avLst/>
          </a:prstGeom>
        </p:spPr>
      </p:pic>
    </p:spTree>
    <p:extLst>
      <p:ext uri="{BB962C8B-B14F-4D97-AF65-F5344CB8AC3E}">
        <p14:creationId xmlns:p14="http://schemas.microsoft.com/office/powerpoint/2010/main" val="146732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0EA48C-82FD-4449-9CFC-5B188881F3E1}"/>
              </a:ext>
            </a:extLst>
          </p:cNvPr>
          <p:cNvSpPr>
            <a:spLocks noGrp="1"/>
          </p:cNvSpPr>
          <p:nvPr>
            <p:ph type="title"/>
          </p:nvPr>
        </p:nvSpPr>
        <p:spPr>
          <a:xfrm>
            <a:off x="831850" y="942975"/>
            <a:ext cx="10515600" cy="1743075"/>
          </a:xfrm>
        </p:spPr>
        <p:txBody>
          <a:bodyPr>
            <a:normAutofit/>
          </a:bodyPr>
          <a:lstStyle/>
          <a:p>
            <a:pPr algn="ctr"/>
            <a:r>
              <a:rPr lang="en-US" sz="3600" b="1" dirty="0"/>
              <a:t>1992 100 TWG Annual Meeting</a:t>
            </a:r>
            <a:br>
              <a:rPr lang="en-US" sz="3600" b="1" dirty="0"/>
            </a:br>
            <a:r>
              <a:rPr lang="en-US" sz="3600" b="1" dirty="0"/>
              <a:t>Savoy Suites hotel, Georgetown</a:t>
            </a:r>
            <a:br>
              <a:rPr lang="en-US" sz="3600" b="1" dirty="0"/>
            </a:br>
            <a:r>
              <a:rPr lang="en-US" sz="3600" b="1" dirty="0"/>
              <a:t>February 29</a:t>
            </a:r>
          </a:p>
        </p:txBody>
      </p:sp>
      <p:sp>
        <p:nvSpPr>
          <p:cNvPr id="3" name="Text Placeholder 2">
            <a:extLst>
              <a:ext uri="{FF2B5EF4-FFF2-40B4-BE49-F238E27FC236}">
                <a16:creationId xmlns:a16="http://schemas.microsoft.com/office/drawing/2014/main" xmlns="" id="{06B51087-74B1-E34B-9D93-396AED0456B9}"/>
              </a:ext>
            </a:extLst>
          </p:cNvPr>
          <p:cNvSpPr>
            <a:spLocks noGrp="1"/>
          </p:cNvSpPr>
          <p:nvPr>
            <p:ph type="body" idx="1"/>
          </p:nvPr>
        </p:nvSpPr>
        <p:spPr>
          <a:xfrm>
            <a:off x="0" y="3429000"/>
            <a:ext cx="12192000" cy="3194823"/>
          </a:xfrm>
        </p:spPr>
        <p:txBody>
          <a:bodyPr>
            <a:normAutofit fontScale="85000" lnSpcReduction="20000"/>
          </a:bodyPr>
          <a:lstStyle/>
          <a:p>
            <a:pPr lvl="0">
              <a:lnSpc>
                <a:spcPct val="100000"/>
              </a:lnSpc>
              <a:spcBef>
                <a:spcPts val="0"/>
              </a:spcBef>
              <a:defRPr/>
            </a:pPr>
            <a:r>
              <a:rPr lang="en-US" dirty="0"/>
              <a:t>See 1992 February TWG NEWS for Annual Meeting planning and March TWG NEWS for Annual Meeting coverage</a:t>
            </a:r>
          </a:p>
          <a:p>
            <a:pPr lvl="0">
              <a:lnSpc>
                <a:spcPct val="100000"/>
              </a:lnSpc>
              <a:spcBef>
                <a:spcPts val="0"/>
              </a:spcBef>
              <a:defRPr/>
            </a:pPr>
            <a:endParaRPr lang="en-US" dirty="0"/>
          </a:p>
          <a:p>
            <a:pPr lvl="0">
              <a:lnSpc>
                <a:spcPct val="100000"/>
              </a:lnSpc>
              <a:spcBef>
                <a:spcPts val="0"/>
              </a:spcBef>
              <a:defRPr/>
            </a:pPr>
            <a:r>
              <a:rPr lang="en-US" dirty="0"/>
              <a:t>Elected to the Board: Lydia Chopivsky-Benson – President; Roman Goy – Vice President; Orysia Pylyshenko - Secretary; Mykola Babiak – Treasurer; Natalie Korytnyk – Events Director; Vera Kaczmarsky - Public Relations; George Masiuk – Membership Director; Bohdan Radejko - Special Projects</a:t>
            </a:r>
          </a:p>
          <a:p>
            <a:pPr lvl="0">
              <a:lnSpc>
                <a:spcPct val="100000"/>
              </a:lnSpc>
              <a:spcBef>
                <a:spcPts val="0"/>
              </a:spcBef>
              <a:defRPr/>
            </a:pPr>
            <a:endParaRPr lang="en-US" dirty="0"/>
          </a:p>
          <a:p>
            <a:pPr lvl="0">
              <a:lnSpc>
                <a:spcPct val="100000"/>
              </a:lnSpc>
              <a:spcBef>
                <a:spcPts val="0"/>
              </a:spcBef>
              <a:defRPr/>
            </a:pPr>
            <a:r>
              <a:rPr lang="en-US" dirty="0"/>
              <a:t>Members at Large: Yaro Bihun, Sophia Caryk, Laryssa Chopivsky, Orest Deychakiwsky, Marta Jarosewich, Daria Stec, Natalie Sluzar</a:t>
            </a:r>
          </a:p>
          <a:p>
            <a:pPr lvl="0">
              <a:lnSpc>
                <a:spcPct val="100000"/>
              </a:lnSpc>
              <a:spcBef>
                <a:spcPts val="0"/>
              </a:spcBef>
              <a:defRPr/>
            </a:pPr>
            <a:endParaRPr lang="en-US" dirty="0"/>
          </a:p>
          <a:p>
            <a:pPr lvl="0">
              <a:lnSpc>
                <a:spcPct val="100000"/>
              </a:lnSpc>
              <a:spcBef>
                <a:spcPts val="0"/>
              </a:spcBef>
              <a:defRPr/>
            </a:pPr>
            <a:r>
              <a:rPr lang="en-US" dirty="0"/>
              <a:t>Auditing Committee: Myron Wasylyk, Steve Boyduy</a:t>
            </a:r>
          </a:p>
          <a:p>
            <a:pPr lvl="0">
              <a:lnSpc>
                <a:spcPct val="100000"/>
              </a:lnSpc>
              <a:spcBef>
                <a:spcPts val="0"/>
              </a:spcBef>
              <a:defRPr/>
            </a:pPr>
            <a:endParaRPr lang="en-US" dirty="0"/>
          </a:p>
          <a:p>
            <a:pPr lvl="0">
              <a:lnSpc>
                <a:spcPct val="100000"/>
              </a:lnSpc>
              <a:spcBef>
                <a:spcPts val="0"/>
              </a:spcBef>
              <a:defRPr/>
            </a:pPr>
            <a:r>
              <a:rPr lang="en-US" dirty="0"/>
              <a:t>Presidium: R.L. Chomiak, Orysia Pylyshenko</a:t>
            </a:r>
          </a:p>
          <a:p>
            <a:endParaRPr lang="en-US" dirty="0"/>
          </a:p>
        </p:txBody>
      </p:sp>
    </p:spTree>
    <p:extLst>
      <p:ext uri="{BB962C8B-B14F-4D97-AF65-F5344CB8AC3E}">
        <p14:creationId xmlns:p14="http://schemas.microsoft.com/office/powerpoint/2010/main" val="191880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9"/>
            <a:ext cx="10515600" cy="1776192"/>
          </a:xfrm>
        </p:spPr>
        <p:txBody>
          <a:bodyPr>
            <a:normAutofit/>
          </a:bodyPr>
          <a:lstStyle/>
          <a:p>
            <a:pPr algn="ctr"/>
            <a:r>
              <a:rPr lang="en-US" sz="3600" b="1" dirty="0"/>
              <a:t>1992 300 TWG Events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449600"/>
            <a:ext cx="12192000" cy="2167200"/>
          </a:xfrm>
        </p:spPr>
        <p:txBody>
          <a:bodyPr>
            <a:normAutofit fontScale="92500" lnSpcReduction="20000"/>
          </a:bodyPr>
          <a:lstStyle/>
          <a:p>
            <a:r>
              <a:rPr lang="en-US" dirty="0"/>
              <a:t>Observations on Ukraine:</a:t>
            </a:r>
          </a:p>
          <a:p>
            <a:r>
              <a:rPr lang="en-US" dirty="0"/>
              <a:t>	William Colby</a:t>
            </a:r>
          </a:p>
          <a:p>
            <a:r>
              <a:rPr lang="en-US" dirty="0"/>
              <a:t>	Robert Cullen</a:t>
            </a:r>
          </a:p>
          <a:p>
            <a:r>
              <a:rPr lang="en-US" dirty="0"/>
              <a:t>	Charles Maynes</a:t>
            </a:r>
          </a:p>
          <a:p>
            <a:r>
              <a:rPr lang="en-US" dirty="0"/>
              <a:t>	John Sears</a:t>
            </a:r>
          </a:p>
          <a:p>
            <a:r>
              <a:rPr lang="en-US" dirty="0"/>
              <a:t>TWG President Lydia Chopivsky-Benson, Amb. Roman Popadiuk</a:t>
            </a:r>
          </a:p>
        </p:txBody>
      </p:sp>
    </p:spTree>
    <p:extLst>
      <p:ext uri="{BB962C8B-B14F-4D97-AF65-F5344CB8AC3E}">
        <p14:creationId xmlns:p14="http://schemas.microsoft.com/office/powerpoint/2010/main" val="518050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in a suit standing in front of a building&#10;&#10;Description automatically generated">
            <a:extLst>
              <a:ext uri="{FF2B5EF4-FFF2-40B4-BE49-F238E27FC236}">
                <a16:creationId xmlns:a16="http://schemas.microsoft.com/office/drawing/2014/main" xmlns="" id="{F09D4A7F-25B7-BE47-BA7F-BDCDA4410D84}"/>
              </a:ext>
            </a:extLst>
          </p:cNvPr>
          <p:cNvPicPr>
            <a:picLocks noChangeAspect="1"/>
          </p:cNvPicPr>
          <p:nvPr/>
        </p:nvPicPr>
        <p:blipFill rotWithShape="1">
          <a:blip r:embed="rId3"/>
          <a:srcRect t="1659" b="20231"/>
          <a:stretch/>
        </p:blipFill>
        <p:spPr>
          <a:xfrm>
            <a:off x="20" y="1282"/>
            <a:ext cx="12191980" cy="6856718"/>
          </a:xfrm>
          <a:prstGeom prst="rect">
            <a:avLst/>
          </a:prstGeom>
        </p:spPr>
      </p:pic>
    </p:spTree>
    <p:extLst>
      <p:ext uri="{BB962C8B-B14F-4D97-AF65-F5344CB8AC3E}">
        <p14:creationId xmlns:p14="http://schemas.microsoft.com/office/powerpoint/2010/main" val="4093321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next to a person in a suit and tie&#10;&#10;Description automatically generated">
            <a:extLst>
              <a:ext uri="{FF2B5EF4-FFF2-40B4-BE49-F238E27FC236}">
                <a16:creationId xmlns:a16="http://schemas.microsoft.com/office/drawing/2014/main" xmlns="" id="{CDA17702-B223-8849-A979-C4369F08CED3}"/>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214262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itting at a table with wine glasses&#10;&#10;Description automatically generated">
            <a:extLst>
              <a:ext uri="{FF2B5EF4-FFF2-40B4-BE49-F238E27FC236}">
                <a16:creationId xmlns:a16="http://schemas.microsoft.com/office/drawing/2014/main" xmlns="" id="{D8C05A18-1842-5740-B2BA-81524BB52431}"/>
              </a:ext>
            </a:extLst>
          </p:cNvPr>
          <p:cNvPicPr>
            <a:picLocks noChangeAspect="1"/>
          </p:cNvPicPr>
          <p:nvPr/>
        </p:nvPicPr>
        <p:blipFill>
          <a:blip r:embed="rId3"/>
          <a:stretch>
            <a:fillRect/>
          </a:stretch>
        </p:blipFill>
        <p:spPr>
          <a:xfrm>
            <a:off x="4236656" y="643466"/>
            <a:ext cx="3718687" cy="5571067"/>
          </a:xfrm>
          <a:prstGeom prst="rect">
            <a:avLst/>
          </a:prstGeom>
        </p:spPr>
      </p:pic>
    </p:spTree>
    <p:extLst>
      <p:ext uri="{BB962C8B-B14F-4D97-AF65-F5344CB8AC3E}">
        <p14:creationId xmlns:p14="http://schemas.microsoft.com/office/powerpoint/2010/main" val="150199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icture containing person, building, indoor, person&#10;&#10;Description automatically generated">
            <a:extLst>
              <a:ext uri="{FF2B5EF4-FFF2-40B4-BE49-F238E27FC236}">
                <a16:creationId xmlns:a16="http://schemas.microsoft.com/office/drawing/2014/main" xmlns="" id="{E909542E-5046-494A-ADC8-1FE18E70E4EF}"/>
              </a:ext>
            </a:extLst>
          </p:cNvPr>
          <p:cNvPicPr>
            <a:picLocks noChangeAspect="1"/>
          </p:cNvPicPr>
          <p:nvPr/>
        </p:nvPicPr>
        <p:blipFill rotWithShape="1">
          <a:blip r:embed="rId3"/>
          <a:srcRect t="6937" b="8809"/>
          <a:stretch/>
        </p:blipFill>
        <p:spPr>
          <a:xfrm>
            <a:off x="20" y="1282"/>
            <a:ext cx="12191980" cy="6856718"/>
          </a:xfrm>
          <a:prstGeom prst="rect">
            <a:avLst/>
          </a:prstGeom>
        </p:spPr>
      </p:pic>
    </p:spTree>
    <p:extLst>
      <p:ext uri="{BB962C8B-B14F-4D97-AF65-F5344CB8AC3E}">
        <p14:creationId xmlns:p14="http://schemas.microsoft.com/office/powerpoint/2010/main" val="24254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Two people standing in a room&#10;&#10;Description automatically generated">
            <a:extLst>
              <a:ext uri="{FF2B5EF4-FFF2-40B4-BE49-F238E27FC236}">
                <a16:creationId xmlns:a16="http://schemas.microsoft.com/office/drawing/2014/main" xmlns="" id="{72168173-CEDF-D049-8D7C-33BB9C828BB6}"/>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2803963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8"/>
            <a:ext cx="10515600" cy="2526793"/>
          </a:xfrm>
        </p:spPr>
        <p:txBody>
          <a:bodyPr>
            <a:normAutofit/>
          </a:bodyPr>
          <a:lstStyle/>
          <a:p>
            <a:pPr algn="ctr"/>
            <a:r>
              <a:rPr lang="en-US" sz="4400" b="1" dirty="0"/>
              <a:t>1992 400 TWG Co-sponsored Events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657344"/>
            <a:ext cx="12192000" cy="1432306"/>
          </a:xfrm>
        </p:spPr>
        <p:txBody>
          <a:bodyPr/>
          <a:lstStyle/>
          <a:p>
            <a:r>
              <a:rPr lang="en-US" dirty="0"/>
              <a:t>Ukrainian Independence Day Celebration</a:t>
            </a:r>
          </a:p>
          <a:p>
            <a:r>
              <a:rPr lang="en-US" dirty="0"/>
              <a:t>Reception for Peace Corps volunteers</a:t>
            </a:r>
          </a:p>
        </p:txBody>
      </p:sp>
    </p:spTree>
    <p:extLst>
      <p:ext uri="{BB962C8B-B14F-4D97-AF65-F5344CB8AC3E}">
        <p14:creationId xmlns:p14="http://schemas.microsoft.com/office/powerpoint/2010/main" val="162935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0" y="902207"/>
            <a:ext cx="12203315" cy="2526793"/>
          </a:xfrm>
        </p:spPr>
        <p:txBody>
          <a:bodyPr>
            <a:normAutofit/>
          </a:bodyPr>
          <a:lstStyle/>
          <a:p>
            <a:pPr algn="ctr"/>
            <a:r>
              <a:rPr lang="en-US" sz="3600" b="1" dirty="0"/>
              <a:t>1992 410 TWG and Ukrainian-American Officers Ukrainian Independence Day </a:t>
            </a:r>
            <a:br>
              <a:rPr lang="en-US" sz="3600" b="1" dirty="0"/>
            </a:br>
            <a:r>
              <a:rPr lang="en-US" sz="3600" b="1" dirty="0"/>
              <a:t>Fort Myer Officers' Club </a:t>
            </a:r>
            <a:br>
              <a:rPr lang="en-US" sz="3600" b="1" dirty="0"/>
            </a:br>
            <a:r>
              <a:rPr lang="en-US" sz="3600" b="1" dirty="0"/>
              <a:t>January 23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657344"/>
            <a:ext cx="12192000" cy="1432306"/>
          </a:xfrm>
        </p:spPr>
        <p:txBody>
          <a:bodyPr>
            <a:normAutofit fontScale="92500" lnSpcReduction="20000"/>
          </a:bodyPr>
          <a:lstStyle/>
          <a:p>
            <a:r>
              <a:rPr lang="en-US"/>
              <a:t>Richard </a:t>
            </a:r>
            <a:r>
              <a:rPr lang="en-US" smtClean="0"/>
              <a:t>Cheney</a:t>
            </a:r>
            <a:endParaRPr lang="en-US" dirty="0"/>
          </a:p>
          <a:p>
            <a:r>
              <a:rPr lang="en-US" dirty="0"/>
              <a:t>Wolodymyr Sulzynsky, Jurij Petrenko, Richard Cheney, Ihor Kotlarchuk</a:t>
            </a:r>
          </a:p>
          <a:p>
            <a:r>
              <a:rPr lang="en-US" dirty="0"/>
              <a:t>Eustachiy Derzko, Michael Waris, Theodosia Kichorowsky</a:t>
            </a:r>
          </a:p>
          <a:p>
            <a:r>
              <a:rPr lang="en-US" dirty="0"/>
              <a:t>Isha Pryshlak, Oleksander Pryshlak, Lydia Jarosewich</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8648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in a room&#10;&#10;Description automatically generated">
            <a:extLst>
              <a:ext uri="{FF2B5EF4-FFF2-40B4-BE49-F238E27FC236}">
                <a16:creationId xmlns:a16="http://schemas.microsoft.com/office/drawing/2014/main" xmlns="" id="{7E2BC453-1990-E740-AD73-BC0B1AFB8F75}"/>
              </a:ext>
            </a:extLst>
          </p:cNvPr>
          <p:cNvPicPr>
            <a:picLocks noChangeAspect="1"/>
          </p:cNvPicPr>
          <p:nvPr/>
        </p:nvPicPr>
        <p:blipFill rotWithShape="1">
          <a:blip r:embed="rId3"/>
          <a:srcRect t="5480"/>
          <a:stretch/>
        </p:blipFill>
        <p:spPr>
          <a:xfrm>
            <a:off x="20" y="1282"/>
            <a:ext cx="12191980" cy="6856718"/>
          </a:xfrm>
          <a:prstGeom prst="rect">
            <a:avLst/>
          </a:prstGeom>
        </p:spPr>
      </p:pic>
    </p:spTree>
    <p:extLst>
      <p:ext uri="{BB962C8B-B14F-4D97-AF65-F5344CB8AC3E}">
        <p14:creationId xmlns:p14="http://schemas.microsoft.com/office/powerpoint/2010/main" val="3435069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in a room&#10;&#10;Description automatically generated">
            <a:extLst>
              <a:ext uri="{FF2B5EF4-FFF2-40B4-BE49-F238E27FC236}">
                <a16:creationId xmlns:a16="http://schemas.microsoft.com/office/drawing/2014/main" xmlns="" id="{26109B1B-2B5C-9F47-95E4-CD79A3FEAD07}"/>
              </a:ext>
            </a:extLst>
          </p:cNvPr>
          <p:cNvPicPr>
            <a:picLocks noChangeAspect="1"/>
          </p:cNvPicPr>
          <p:nvPr/>
        </p:nvPicPr>
        <p:blipFill rotWithShape="1">
          <a:blip r:embed="rId3"/>
          <a:srcRect t="9291"/>
          <a:stretch/>
        </p:blipFill>
        <p:spPr>
          <a:xfrm>
            <a:off x="20" y="1282"/>
            <a:ext cx="12191980" cy="6856718"/>
          </a:xfrm>
          <a:prstGeom prst="rect">
            <a:avLst/>
          </a:prstGeom>
        </p:spPr>
      </p:pic>
    </p:spTree>
    <p:extLst>
      <p:ext uri="{BB962C8B-B14F-4D97-AF65-F5344CB8AC3E}">
        <p14:creationId xmlns:p14="http://schemas.microsoft.com/office/powerpoint/2010/main" val="294249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8"/>
            <a:ext cx="10515600" cy="2526793"/>
          </a:xfrm>
        </p:spPr>
        <p:txBody>
          <a:bodyPr>
            <a:normAutofit/>
          </a:bodyPr>
          <a:lstStyle/>
          <a:p>
            <a:pPr algn="ctr"/>
            <a:r>
              <a:rPr lang="en-US" sz="3600" b="1" dirty="0"/>
              <a:t>1992 200 TWG Leadership Conference </a:t>
            </a:r>
            <a:br>
              <a:rPr lang="en-US" sz="3600" b="1" dirty="0"/>
            </a:br>
            <a:r>
              <a:rPr lang="en-US" sz="3600" b="1" dirty="0"/>
              <a:t>Washington Court Hotel </a:t>
            </a:r>
            <a:br>
              <a:rPr lang="en-US" sz="3600" b="1" dirty="0"/>
            </a:br>
            <a:r>
              <a:rPr lang="en-US" sz="3600" b="1" dirty="0"/>
              <a:t>October 9-11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413600"/>
            <a:ext cx="12192000" cy="2311200"/>
          </a:xfrm>
        </p:spPr>
        <p:txBody>
          <a:bodyPr>
            <a:normAutofit fontScale="55000" lnSpcReduction="20000"/>
          </a:bodyPr>
          <a:lstStyle/>
          <a:p>
            <a:r>
              <a:rPr lang="en-US" sz="4000" dirty="0"/>
              <a:t>See Leadership Conference Announcement in 1992 April-May TWG NEWS, page 5</a:t>
            </a:r>
          </a:p>
          <a:p>
            <a:r>
              <a:rPr lang="en-US" sz="4000" dirty="0"/>
              <a:t>See Leadership Conference Planning in 1992 April-May, July-August, and September TWG NEWS</a:t>
            </a:r>
          </a:p>
          <a:p>
            <a:r>
              <a:rPr lang="en-US" sz="4000" dirty="0"/>
              <a:t>See TWG_1992_Leadership_Conference_Booklet for Conference Program and Speaker Biographies</a:t>
            </a:r>
          </a:p>
          <a:p>
            <a:r>
              <a:rPr lang="en-US" sz="4000" dirty="0"/>
              <a:t>See 1992 October, November, and December TWG NEWS for Leadership Conference Coverage</a:t>
            </a:r>
          </a:p>
          <a:p>
            <a:r>
              <a:rPr lang="en-US" sz="4000" dirty="0"/>
              <a:t>See TWG Leadership Conference coverage by The Ukrainian Weekly: The_Ukrainian_Weekly_1992-42</a:t>
            </a:r>
          </a:p>
          <a:p>
            <a:endParaRPr lang="en-US" dirty="0"/>
          </a:p>
        </p:txBody>
      </p:sp>
    </p:spTree>
    <p:extLst>
      <p:ext uri="{BB962C8B-B14F-4D97-AF65-F5344CB8AC3E}">
        <p14:creationId xmlns:p14="http://schemas.microsoft.com/office/powerpoint/2010/main" val="190292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large crowd of people in a room&#10;&#10;Description automatically generated">
            <a:extLst>
              <a:ext uri="{FF2B5EF4-FFF2-40B4-BE49-F238E27FC236}">
                <a16:creationId xmlns:a16="http://schemas.microsoft.com/office/drawing/2014/main" xmlns="" id="{3F2460BC-1F61-2141-B0E0-CBE2B29A6176}"/>
              </a:ext>
            </a:extLst>
          </p:cNvPr>
          <p:cNvPicPr>
            <a:picLocks noChangeAspect="1"/>
          </p:cNvPicPr>
          <p:nvPr/>
        </p:nvPicPr>
        <p:blipFill rotWithShape="1">
          <a:blip r:embed="rId3"/>
          <a:srcRect t="9291"/>
          <a:stretch/>
        </p:blipFill>
        <p:spPr>
          <a:xfrm>
            <a:off x="20" y="1282"/>
            <a:ext cx="12191980" cy="6856718"/>
          </a:xfrm>
          <a:prstGeom prst="rect">
            <a:avLst/>
          </a:prstGeom>
        </p:spPr>
      </p:pic>
    </p:spTree>
    <p:extLst>
      <p:ext uri="{BB962C8B-B14F-4D97-AF65-F5344CB8AC3E}">
        <p14:creationId xmlns:p14="http://schemas.microsoft.com/office/powerpoint/2010/main" val="924145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xmlns="" id="{AA8B9766-E127-7547-8EFB-42088F5B6944}"/>
              </a:ext>
            </a:extLst>
          </p:cNvPr>
          <p:cNvPicPr>
            <a:picLocks noChangeAspect="1"/>
          </p:cNvPicPr>
          <p:nvPr/>
        </p:nvPicPr>
        <p:blipFill>
          <a:blip r:embed="rId3"/>
          <a:stretch>
            <a:fillRect/>
          </a:stretch>
        </p:blipFill>
        <p:spPr>
          <a:xfrm>
            <a:off x="4236656" y="643466"/>
            <a:ext cx="3718687" cy="5571067"/>
          </a:xfrm>
          <a:prstGeom prst="rect">
            <a:avLst/>
          </a:prstGeom>
        </p:spPr>
      </p:pic>
    </p:spTree>
    <p:extLst>
      <p:ext uri="{BB962C8B-B14F-4D97-AF65-F5344CB8AC3E}">
        <p14:creationId xmlns:p14="http://schemas.microsoft.com/office/powerpoint/2010/main" val="3031378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wearing military uniforms posing for a photo&#10;&#10;Description automatically generated">
            <a:extLst>
              <a:ext uri="{FF2B5EF4-FFF2-40B4-BE49-F238E27FC236}">
                <a16:creationId xmlns:a16="http://schemas.microsoft.com/office/drawing/2014/main" xmlns="" id="{2B0FF267-FB1B-5949-90E4-5FFD36355166}"/>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1957781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in a room&#10;&#10;Description automatically generated">
            <a:extLst>
              <a:ext uri="{FF2B5EF4-FFF2-40B4-BE49-F238E27FC236}">
                <a16:creationId xmlns:a16="http://schemas.microsoft.com/office/drawing/2014/main" xmlns="" id="{7C37F594-4F61-5C4F-BFCF-B9216907582C}"/>
              </a:ext>
            </a:extLst>
          </p:cNvPr>
          <p:cNvPicPr>
            <a:picLocks noChangeAspect="1"/>
          </p:cNvPicPr>
          <p:nvPr/>
        </p:nvPicPr>
        <p:blipFill rotWithShape="1">
          <a:blip r:embed="rId3"/>
          <a:srcRect t="10375"/>
          <a:stretch/>
        </p:blipFill>
        <p:spPr>
          <a:xfrm>
            <a:off x="20" y="1282"/>
            <a:ext cx="12191980" cy="6856718"/>
          </a:xfrm>
          <a:prstGeom prst="rect">
            <a:avLst/>
          </a:prstGeom>
        </p:spPr>
      </p:pic>
    </p:spTree>
    <p:extLst>
      <p:ext uri="{BB962C8B-B14F-4D97-AF65-F5344CB8AC3E}">
        <p14:creationId xmlns:p14="http://schemas.microsoft.com/office/powerpoint/2010/main" val="242442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xmlns="" id="{4650CD2F-7B25-9645-B813-80ADF50DECA1}"/>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2903548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xmlns="" id="{25AF371B-C922-8B46-B2B3-AB00DB03177A}"/>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971292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679008"/>
            <a:ext cx="10515600" cy="2526793"/>
          </a:xfrm>
        </p:spPr>
        <p:txBody>
          <a:bodyPr>
            <a:normAutofit/>
          </a:bodyPr>
          <a:lstStyle/>
          <a:p>
            <a:pPr algn="ctr"/>
            <a:r>
              <a:rPr lang="en-US" sz="3600" b="1" dirty="0"/>
              <a:t>1992 430 TWG </a:t>
            </a:r>
            <a:br>
              <a:rPr lang="en-US" sz="3600" b="1" dirty="0"/>
            </a:br>
            <a:r>
              <a:rPr lang="en-US" sz="3600" b="1" dirty="0"/>
              <a:t>Reception for Peace Corps Volunteers headed to Ukraine </a:t>
            </a:r>
            <a:br>
              <a:rPr lang="en-US" sz="3600" b="1" dirty="0"/>
            </a:br>
            <a:r>
              <a:rPr lang="en-US" sz="3600" b="1" dirty="0"/>
              <a:t>Grand Hotel Washington DC </a:t>
            </a:r>
            <a:br>
              <a:rPr lang="en-US" sz="3600" b="1" dirty="0"/>
            </a:br>
            <a:r>
              <a:rPr lang="en-US" sz="3600" b="1" dirty="0"/>
              <a:t>November 13,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657344"/>
            <a:ext cx="12192000" cy="1432306"/>
          </a:xfrm>
        </p:spPr>
        <p:txBody>
          <a:bodyPr>
            <a:normAutofit/>
          </a:bodyPr>
          <a:lstStyle/>
          <a:p>
            <a:r>
              <a:rPr lang="en-US" sz="2200" dirty="0"/>
              <a:t>Jerry Dutkewych, Nadia McConnell</a:t>
            </a:r>
          </a:p>
          <a:p>
            <a:r>
              <a:rPr lang="en-US" sz="2200" dirty="0"/>
              <a:t>Jerry Dutkewych</a:t>
            </a:r>
          </a:p>
          <a:p>
            <a:r>
              <a:rPr lang="en-US" sz="2200" dirty="0"/>
              <a:t>Mick Mullaym</a:t>
            </a:r>
          </a:p>
        </p:txBody>
      </p:sp>
    </p:spTree>
    <p:extLst>
      <p:ext uri="{BB962C8B-B14F-4D97-AF65-F5344CB8AC3E}">
        <p14:creationId xmlns:p14="http://schemas.microsoft.com/office/powerpoint/2010/main" val="2593814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in front of a crowd posing for the camera&#10;&#10;Description automatically generated">
            <a:extLst>
              <a:ext uri="{FF2B5EF4-FFF2-40B4-BE49-F238E27FC236}">
                <a16:creationId xmlns:a16="http://schemas.microsoft.com/office/drawing/2014/main" xmlns="" id="{A7F19DE5-896A-A143-9908-6CFDBFF415A2}"/>
              </a:ext>
            </a:extLst>
          </p:cNvPr>
          <p:cNvPicPr>
            <a:picLocks noChangeAspect="1"/>
          </p:cNvPicPr>
          <p:nvPr/>
        </p:nvPicPr>
        <p:blipFill rotWithShape="1">
          <a:blip r:embed="rId3"/>
          <a:srcRect t="15746"/>
          <a:stretch/>
        </p:blipFill>
        <p:spPr>
          <a:xfrm>
            <a:off x="20" y="1282"/>
            <a:ext cx="12191980" cy="6856718"/>
          </a:xfrm>
          <a:prstGeom prst="rect">
            <a:avLst/>
          </a:prstGeom>
        </p:spPr>
      </p:pic>
    </p:spTree>
    <p:extLst>
      <p:ext uri="{BB962C8B-B14F-4D97-AF65-F5344CB8AC3E}">
        <p14:creationId xmlns:p14="http://schemas.microsoft.com/office/powerpoint/2010/main" val="3612396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10;&#10;Description automatically generated">
            <a:extLst>
              <a:ext uri="{FF2B5EF4-FFF2-40B4-BE49-F238E27FC236}">
                <a16:creationId xmlns:a16="http://schemas.microsoft.com/office/drawing/2014/main" xmlns="" id="{C8D55353-892F-4F46-9BC8-6CA69508D5D2}"/>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124268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xmlns="" id="{6B33318B-87E7-FB46-8AE3-6E5145AD3634}"/>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1982107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8"/>
            <a:ext cx="10515600" cy="2526793"/>
          </a:xfrm>
        </p:spPr>
        <p:txBody>
          <a:bodyPr>
            <a:normAutofit/>
          </a:bodyPr>
          <a:lstStyle/>
          <a:p>
            <a:pPr algn="ctr"/>
            <a:r>
              <a:rPr lang="en-US" sz="3600" b="1" dirty="0"/>
              <a:t>1992 201 TWG Leadership Conference </a:t>
            </a:r>
            <a:br>
              <a:rPr lang="en-US" sz="3600" b="1" dirty="0"/>
            </a:br>
            <a:r>
              <a:rPr lang="en-US" sz="3600" b="1" dirty="0"/>
              <a:t>Reception at the Hungarian Embassy </a:t>
            </a:r>
            <a:br>
              <a:rPr lang="en-US" sz="3600" b="1" dirty="0"/>
            </a:br>
            <a:r>
              <a:rPr lang="en-US" sz="3600" b="1" dirty="0"/>
              <a:t>October 9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880544"/>
            <a:ext cx="12192000" cy="1432306"/>
          </a:xfrm>
        </p:spPr>
        <p:txBody>
          <a:bodyPr>
            <a:normAutofit/>
          </a:bodyPr>
          <a:lstStyle/>
          <a:p>
            <a:r>
              <a:rPr lang="en-US" sz="2200" dirty="0"/>
              <a:t>Amb. Oleh Bilorus</a:t>
            </a:r>
          </a:p>
          <a:p>
            <a:r>
              <a:rPr lang="en-US" sz="2200" dirty="0"/>
              <a:t>Amb. Pal Tar; Sophia Caryk, TWG President Lydia Chopivsky-Benson</a:t>
            </a:r>
          </a:p>
        </p:txBody>
      </p:sp>
    </p:spTree>
    <p:extLst>
      <p:ext uri="{BB962C8B-B14F-4D97-AF65-F5344CB8AC3E}">
        <p14:creationId xmlns:p14="http://schemas.microsoft.com/office/powerpoint/2010/main" val="3337884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48416-2B54-9548-9897-1E4C63FD8F55}"/>
              </a:ext>
            </a:extLst>
          </p:cNvPr>
          <p:cNvSpPr>
            <a:spLocks noGrp="1"/>
          </p:cNvSpPr>
          <p:nvPr>
            <p:ph type="title"/>
          </p:nvPr>
        </p:nvSpPr>
        <p:spPr>
          <a:xfrm>
            <a:off x="831850" y="1709738"/>
            <a:ext cx="10515600" cy="1384191"/>
          </a:xfrm>
        </p:spPr>
        <p:txBody>
          <a:bodyPr>
            <a:normAutofit/>
          </a:bodyPr>
          <a:lstStyle/>
          <a:p>
            <a:pPr algn="ctr"/>
            <a:r>
              <a:rPr lang="en-US" sz="3600" b="1" dirty="0"/>
              <a:t>1992 500 TWG Cultural Events Photographs</a:t>
            </a:r>
          </a:p>
        </p:txBody>
      </p:sp>
      <p:sp>
        <p:nvSpPr>
          <p:cNvPr id="3" name="Text Placeholder 2">
            <a:extLst>
              <a:ext uri="{FF2B5EF4-FFF2-40B4-BE49-F238E27FC236}">
                <a16:creationId xmlns:a16="http://schemas.microsoft.com/office/drawing/2014/main" xmlns="" id="{85342565-A781-F344-B532-F11D213470F7}"/>
              </a:ext>
            </a:extLst>
          </p:cNvPr>
          <p:cNvSpPr>
            <a:spLocks noGrp="1"/>
          </p:cNvSpPr>
          <p:nvPr>
            <p:ph type="body" idx="1"/>
          </p:nvPr>
        </p:nvSpPr>
        <p:spPr>
          <a:xfrm>
            <a:off x="0" y="4589462"/>
            <a:ext cx="11347450" cy="1893839"/>
          </a:xfrm>
        </p:spPr>
        <p:txBody>
          <a:bodyPr>
            <a:normAutofit/>
          </a:bodyPr>
          <a:lstStyle/>
          <a:p>
            <a:r>
              <a:rPr lang="en-US" sz="2200" b="1" dirty="0"/>
              <a:t>Kennedy Center Opera:</a:t>
            </a:r>
          </a:p>
          <a:p>
            <a:r>
              <a:rPr lang="en-US" sz="2000" dirty="0"/>
              <a:t>Martha Jarosewich, Larysa Kurylas, Daria Stec, Volodymyr Hryshko, Laryssa Chopivsky, Roman Terleckyj, Hanya Cherniak, Marta Zielyk, Isha Pryshlak, Marika Jurach, Wolodymyr Bilajiw</a:t>
            </a:r>
          </a:p>
          <a:p>
            <a:endParaRPr lang="en-US" sz="2000" dirty="0"/>
          </a:p>
          <a:p>
            <a:pPr algn="ctr"/>
            <a:endParaRPr lang="en-US" sz="2600" dirty="0"/>
          </a:p>
          <a:p>
            <a:endParaRPr lang="en-US" dirty="0"/>
          </a:p>
        </p:txBody>
      </p:sp>
    </p:spTree>
    <p:extLst>
      <p:ext uri="{BB962C8B-B14F-4D97-AF65-F5344CB8AC3E}">
        <p14:creationId xmlns:p14="http://schemas.microsoft.com/office/powerpoint/2010/main" val="1544925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xmlns="" id="{CE4EB03C-4C28-8143-83EF-8D7D928CB738}"/>
              </a:ext>
            </a:extLst>
          </p:cNvPr>
          <p:cNvPicPr>
            <a:picLocks noChangeAspect="1"/>
          </p:cNvPicPr>
          <p:nvPr/>
        </p:nvPicPr>
        <p:blipFill rotWithShape="1">
          <a:blip r:embed="rId3"/>
          <a:srcRect t="18531" r="-1" b="38024"/>
          <a:stretch/>
        </p:blipFill>
        <p:spPr>
          <a:xfrm>
            <a:off x="20" y="1282"/>
            <a:ext cx="12191980" cy="6856718"/>
          </a:xfrm>
          <a:prstGeom prst="rect">
            <a:avLst/>
          </a:prstGeom>
        </p:spPr>
      </p:pic>
    </p:spTree>
    <p:extLst>
      <p:ext uri="{BB962C8B-B14F-4D97-AF65-F5344CB8AC3E}">
        <p14:creationId xmlns:p14="http://schemas.microsoft.com/office/powerpoint/2010/main" val="1493832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xmlns="" id="{CE4EB03C-4C28-8143-83EF-8D7D928CB738}"/>
              </a:ext>
            </a:extLst>
          </p:cNvPr>
          <p:cNvPicPr>
            <a:picLocks noChangeAspect="1"/>
          </p:cNvPicPr>
          <p:nvPr/>
        </p:nvPicPr>
        <p:blipFill rotWithShape="1">
          <a:blip r:embed="rId3"/>
          <a:srcRect t="18531" r="-1" b="38024"/>
          <a:stretch/>
        </p:blipFill>
        <p:spPr>
          <a:xfrm>
            <a:off x="20" y="1282"/>
            <a:ext cx="12191980" cy="6856718"/>
          </a:xfrm>
          <a:prstGeom prst="rect">
            <a:avLst/>
          </a:prstGeom>
        </p:spPr>
      </p:pic>
    </p:spTree>
    <p:extLst>
      <p:ext uri="{BB962C8B-B14F-4D97-AF65-F5344CB8AC3E}">
        <p14:creationId xmlns:p14="http://schemas.microsoft.com/office/powerpoint/2010/main" val="2855759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0" y="902208"/>
            <a:ext cx="12192000" cy="2526793"/>
          </a:xfrm>
        </p:spPr>
        <p:txBody>
          <a:bodyPr>
            <a:normAutofit/>
          </a:bodyPr>
          <a:lstStyle/>
          <a:p>
            <a:pPr algn="ctr"/>
            <a:r>
              <a:rPr lang="en-US" sz="3600" b="1" dirty="0"/>
              <a:t>1992 700 Prominent Visitors from Ukraine in Washington</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657344"/>
            <a:ext cx="12192000" cy="2081856"/>
          </a:xfrm>
        </p:spPr>
        <p:txBody>
          <a:bodyPr/>
          <a:lstStyle/>
          <a:p>
            <a:r>
              <a:rPr lang="en-US" sz="2200" dirty="0"/>
              <a:t>The photos in this section are not directly related to specific TWG events, however TWG members played a role in arrangements made for VIPs from Ukraine.</a:t>
            </a:r>
          </a:p>
          <a:p>
            <a:endParaRPr lang="en-US" dirty="0"/>
          </a:p>
        </p:txBody>
      </p:sp>
    </p:spTree>
    <p:extLst>
      <p:ext uri="{BB962C8B-B14F-4D97-AF65-F5344CB8AC3E}">
        <p14:creationId xmlns:p14="http://schemas.microsoft.com/office/powerpoint/2010/main" val="228693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54999" y="881473"/>
            <a:ext cx="12114081" cy="2526793"/>
          </a:xfrm>
        </p:spPr>
        <p:txBody>
          <a:bodyPr>
            <a:noAutofit/>
          </a:bodyPr>
          <a:lstStyle/>
          <a:p>
            <a:pPr algn="ctr"/>
            <a:r>
              <a:rPr lang="en-US" sz="3200" b="1" dirty="0"/>
              <a:t>1992 710 Visit by Ukrainian Parliamentarians </a:t>
            </a:r>
            <a:br>
              <a:rPr lang="en-US" sz="3200" b="1" dirty="0"/>
            </a:br>
            <a:r>
              <a:rPr lang="en-US" sz="3200" b="1" dirty="0"/>
              <a:t>sponsored by U.S. – Ukraine Foundation and Indiana University</a:t>
            </a:r>
            <a:br>
              <a:rPr lang="en-US" sz="3200" b="1" dirty="0"/>
            </a:br>
            <a:r>
              <a:rPr lang="en-US" sz="3200" b="1" dirty="0"/>
              <a:t>TWG Member Mykola Babiak consulting to USUF and TWG Members Marta Pereyma and Yaro Bihun working for United States Information Agency (USIA) Escorted the Kyiv Delegation </a:t>
            </a:r>
            <a:br>
              <a:rPr lang="en-US" sz="3200" b="1" dirty="0"/>
            </a:br>
            <a:r>
              <a:rPr lang="en-US" sz="3200" b="1" dirty="0"/>
              <a:t>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506144"/>
            <a:ext cx="12192000" cy="2233056"/>
          </a:xfrm>
        </p:spPr>
        <p:txBody>
          <a:bodyPr>
            <a:normAutofit fontScale="92500" lnSpcReduction="20000"/>
          </a:bodyPr>
          <a:lstStyle/>
          <a:p>
            <a:r>
              <a:rPr lang="en-US" dirty="0"/>
              <a:t>Olexander Charodeyev</a:t>
            </a:r>
          </a:p>
          <a:p>
            <a:r>
              <a:rPr lang="en-US" dirty="0"/>
              <a:t>Ivan Hopej</a:t>
            </a:r>
          </a:p>
          <a:p>
            <a:r>
              <a:rPr lang="en-US" dirty="0"/>
              <a:t>Oleksandr Tarasenko, Tatyana Yakheyeva, Marta Pereyma</a:t>
            </a:r>
          </a:p>
          <a:p>
            <a:r>
              <a:rPr lang="en-US" dirty="0"/>
              <a:t>Valery Cherep</a:t>
            </a:r>
          </a:p>
          <a:p>
            <a:r>
              <a:rPr lang="en-US" dirty="0"/>
              <a:t>Yaro Bihun, Les Taniuk, Ivan Hopej, Olexander Charodeyev</a:t>
            </a:r>
          </a:p>
          <a:p>
            <a:r>
              <a:rPr lang="en-US" dirty="0"/>
              <a:t>Les Taniuk</a:t>
            </a:r>
          </a:p>
        </p:txBody>
      </p:sp>
    </p:spTree>
    <p:extLst>
      <p:ext uri="{BB962C8B-B14F-4D97-AF65-F5344CB8AC3E}">
        <p14:creationId xmlns:p14="http://schemas.microsoft.com/office/powerpoint/2010/main" val="720318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10;&#10;Description automatically generated">
            <a:extLst>
              <a:ext uri="{FF2B5EF4-FFF2-40B4-BE49-F238E27FC236}">
                <a16:creationId xmlns:a16="http://schemas.microsoft.com/office/drawing/2014/main" xmlns="" id="{B2AE79E8-3AF4-3C41-BF28-1A4262927167}"/>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1234192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sitting at a table with wine glasses&#10;&#10;Description automatically generated">
            <a:extLst>
              <a:ext uri="{FF2B5EF4-FFF2-40B4-BE49-F238E27FC236}">
                <a16:creationId xmlns:a16="http://schemas.microsoft.com/office/drawing/2014/main" xmlns="" id="{FB1769A2-7925-E247-AB7F-7528ABC89B7B}"/>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4230168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xmlns="" id="{E66D9245-DBDA-D941-ABFF-30ABA83BC9BB}"/>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3947836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xmlns="" id="{8500CE1F-9F6F-2449-A12D-24818161DC39}"/>
              </a:ext>
            </a:extLst>
          </p:cNvPr>
          <p:cNvPicPr>
            <a:picLocks noChangeAspect="1"/>
          </p:cNvPicPr>
          <p:nvPr/>
        </p:nvPicPr>
        <p:blipFill rotWithShape="1">
          <a:blip r:embed="rId3"/>
          <a:srcRect t="3500" b="12246"/>
          <a:stretch/>
        </p:blipFill>
        <p:spPr>
          <a:xfrm>
            <a:off x="20" y="1282"/>
            <a:ext cx="12191980" cy="6856718"/>
          </a:xfrm>
          <a:prstGeom prst="rect">
            <a:avLst/>
          </a:prstGeom>
        </p:spPr>
      </p:pic>
    </p:spTree>
    <p:extLst>
      <p:ext uri="{BB962C8B-B14F-4D97-AF65-F5344CB8AC3E}">
        <p14:creationId xmlns:p14="http://schemas.microsoft.com/office/powerpoint/2010/main" val="2017229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next to a person in a suit and tie&#10;&#10;Description automatically generated">
            <a:extLst>
              <a:ext uri="{FF2B5EF4-FFF2-40B4-BE49-F238E27FC236}">
                <a16:creationId xmlns:a16="http://schemas.microsoft.com/office/drawing/2014/main" xmlns="" id="{9966BA40-1B68-F245-978E-8A71D1B22DD7}"/>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77557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next to a person in a suit and tie&#10;&#10;Description automatically generated">
            <a:extLst>
              <a:ext uri="{FF2B5EF4-FFF2-40B4-BE49-F238E27FC236}">
                <a16:creationId xmlns:a16="http://schemas.microsoft.com/office/drawing/2014/main" xmlns="" id="{8693580D-8CD1-374B-A113-870364424469}"/>
              </a:ext>
            </a:extLst>
          </p:cNvPr>
          <p:cNvPicPr>
            <a:picLocks noChangeAspect="1"/>
          </p:cNvPicPr>
          <p:nvPr/>
        </p:nvPicPr>
        <p:blipFill rotWithShape="1">
          <a:blip r:embed="rId3"/>
          <a:srcRect b="21067"/>
          <a:stretch/>
        </p:blipFill>
        <p:spPr>
          <a:xfrm>
            <a:off x="20" y="1282"/>
            <a:ext cx="12191980" cy="6856718"/>
          </a:xfrm>
          <a:prstGeom prst="rect">
            <a:avLst/>
          </a:prstGeom>
        </p:spPr>
      </p:pic>
    </p:spTree>
    <p:extLst>
      <p:ext uri="{BB962C8B-B14F-4D97-AF65-F5344CB8AC3E}">
        <p14:creationId xmlns:p14="http://schemas.microsoft.com/office/powerpoint/2010/main" val="2527078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erson sitting at a desk&#10;&#10;Description automatically generated">
            <a:extLst>
              <a:ext uri="{FF2B5EF4-FFF2-40B4-BE49-F238E27FC236}">
                <a16:creationId xmlns:a16="http://schemas.microsoft.com/office/drawing/2014/main" xmlns="" id="{CFFEDEC4-4D3A-434B-84B6-7CE8B2B53DA9}"/>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3133585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48126" y="902208"/>
            <a:ext cx="12143874" cy="2526793"/>
          </a:xfrm>
        </p:spPr>
        <p:txBody>
          <a:bodyPr>
            <a:normAutofit/>
          </a:bodyPr>
          <a:lstStyle/>
          <a:p>
            <a:pPr algn="ctr"/>
            <a:r>
              <a:rPr lang="en-US" sz="3600" b="1" dirty="0"/>
              <a:t>1992 720 Ukrainian Parliamentarians in Washington</a:t>
            </a:r>
            <a:br>
              <a:rPr lang="en-US" sz="3600" b="1" dirty="0"/>
            </a:br>
            <a:r>
              <a:rPr lang="en-US" sz="3600" b="1" dirty="0"/>
              <a:t>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5031744"/>
            <a:ext cx="12192000" cy="1432306"/>
          </a:xfrm>
        </p:spPr>
        <p:txBody>
          <a:bodyPr/>
          <a:lstStyle/>
          <a:p>
            <a:r>
              <a:rPr lang="en-US" dirty="0"/>
              <a:t>Oleksander Yemets, Larisa Bilorus</a:t>
            </a:r>
          </a:p>
          <a:p>
            <a:r>
              <a:rPr lang="en-US" dirty="0"/>
              <a:t>Ivan Plyusch, Leonid Huebner</a:t>
            </a:r>
          </a:p>
        </p:txBody>
      </p:sp>
    </p:spTree>
    <p:extLst>
      <p:ext uri="{BB962C8B-B14F-4D97-AF65-F5344CB8AC3E}">
        <p14:creationId xmlns:p14="http://schemas.microsoft.com/office/powerpoint/2010/main" val="2844968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couple of people posing for the camera&#10;&#10;Description automatically generated">
            <a:extLst>
              <a:ext uri="{FF2B5EF4-FFF2-40B4-BE49-F238E27FC236}">
                <a16:creationId xmlns:a16="http://schemas.microsoft.com/office/drawing/2014/main" xmlns="" id="{4CFE78B8-D752-2846-9D11-23E00A691D43}"/>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3923026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next to a person in a suit and tie&#10;&#10;Description automatically generated">
            <a:extLst>
              <a:ext uri="{FF2B5EF4-FFF2-40B4-BE49-F238E27FC236}">
                <a16:creationId xmlns:a16="http://schemas.microsoft.com/office/drawing/2014/main" xmlns="" id="{04BC2564-2EC4-094B-8FBA-040CE0623BDF}"/>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317900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group of people standing in front of a crowd posing for the camera&#10;&#10;Description automatically generated">
            <a:extLst>
              <a:ext uri="{FF2B5EF4-FFF2-40B4-BE49-F238E27FC236}">
                <a16:creationId xmlns:a16="http://schemas.microsoft.com/office/drawing/2014/main" xmlns="" id="{9632F549-0ABD-6848-AAC5-F1CB7A4B9189}"/>
              </a:ext>
            </a:extLst>
          </p:cNvPr>
          <p:cNvPicPr>
            <a:picLocks noChangeAspect="1"/>
          </p:cNvPicPr>
          <p:nvPr/>
        </p:nvPicPr>
        <p:blipFill rotWithShape="1">
          <a:blip r:embed="rId3"/>
          <a:srcRect b="22960"/>
          <a:stretch/>
        </p:blipFill>
        <p:spPr>
          <a:xfrm>
            <a:off x="20" y="1282"/>
            <a:ext cx="12191980" cy="6856718"/>
          </a:xfrm>
          <a:prstGeom prst="rect">
            <a:avLst/>
          </a:prstGeom>
        </p:spPr>
      </p:pic>
    </p:spTree>
    <p:extLst>
      <p:ext uri="{BB962C8B-B14F-4D97-AF65-F5344CB8AC3E}">
        <p14:creationId xmlns:p14="http://schemas.microsoft.com/office/powerpoint/2010/main" val="395842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8"/>
            <a:ext cx="10515600" cy="2526793"/>
          </a:xfrm>
        </p:spPr>
        <p:txBody>
          <a:bodyPr>
            <a:normAutofit/>
          </a:bodyPr>
          <a:lstStyle/>
          <a:p>
            <a:pPr algn="ctr"/>
            <a:r>
              <a:rPr lang="en-US" sz="3600" b="1" dirty="0"/>
              <a:t>1992 210 TWG Leadership Conference </a:t>
            </a:r>
            <a:br>
              <a:rPr lang="en-US" sz="3600" b="1" dirty="0"/>
            </a:br>
            <a:r>
              <a:rPr lang="en-US" sz="3600" b="1" dirty="0"/>
              <a:t>Opening Address </a:t>
            </a:r>
            <a:br>
              <a:rPr lang="en-US" sz="3600" b="1" dirty="0"/>
            </a:br>
            <a:r>
              <a:rPr lang="en-US" sz="3600" b="1" dirty="0"/>
              <a:t>October 10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5168544"/>
            <a:ext cx="11347450" cy="1432306"/>
          </a:xfrm>
        </p:spPr>
        <p:txBody>
          <a:bodyPr>
            <a:normAutofit/>
          </a:bodyPr>
          <a:lstStyle/>
          <a:p>
            <a:r>
              <a:rPr lang="en-US" sz="2200" dirty="0"/>
              <a:t>Roman Goy</a:t>
            </a:r>
          </a:p>
        </p:txBody>
      </p:sp>
    </p:spTree>
    <p:extLst>
      <p:ext uri="{BB962C8B-B14F-4D97-AF65-F5344CB8AC3E}">
        <p14:creationId xmlns:p14="http://schemas.microsoft.com/office/powerpoint/2010/main" val="163470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descr="A person wearing a suit and tie&#10;&#10;Description automatically generated">
            <a:extLst>
              <a:ext uri="{FF2B5EF4-FFF2-40B4-BE49-F238E27FC236}">
                <a16:creationId xmlns:a16="http://schemas.microsoft.com/office/drawing/2014/main" xmlns="" id="{FB34B9E4-B2F5-9049-AEC5-F812DD37E13B}"/>
              </a:ext>
            </a:extLst>
          </p:cNvPr>
          <p:cNvPicPr>
            <a:picLocks noChangeAspect="1"/>
          </p:cNvPicPr>
          <p:nvPr/>
        </p:nvPicPr>
        <p:blipFill rotWithShape="1">
          <a:blip r:embed="rId3"/>
          <a:srcRect b="15746"/>
          <a:stretch/>
        </p:blipFill>
        <p:spPr>
          <a:xfrm>
            <a:off x="20" y="1282"/>
            <a:ext cx="12191980" cy="6856718"/>
          </a:xfrm>
          <a:prstGeom prst="rect">
            <a:avLst/>
          </a:prstGeom>
        </p:spPr>
      </p:pic>
    </p:spTree>
    <p:extLst>
      <p:ext uri="{BB962C8B-B14F-4D97-AF65-F5344CB8AC3E}">
        <p14:creationId xmlns:p14="http://schemas.microsoft.com/office/powerpoint/2010/main" val="309424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755E0-5264-6242-B1B1-068CA0A108AC}"/>
              </a:ext>
            </a:extLst>
          </p:cNvPr>
          <p:cNvSpPr>
            <a:spLocks noGrp="1"/>
          </p:cNvSpPr>
          <p:nvPr>
            <p:ph type="title"/>
          </p:nvPr>
        </p:nvSpPr>
        <p:spPr>
          <a:xfrm>
            <a:off x="831850" y="902208"/>
            <a:ext cx="10515600" cy="2526793"/>
          </a:xfrm>
        </p:spPr>
        <p:txBody>
          <a:bodyPr>
            <a:normAutofit/>
          </a:bodyPr>
          <a:lstStyle/>
          <a:p>
            <a:pPr algn="ctr"/>
            <a:r>
              <a:rPr lang="en-US" sz="3600" b="1" dirty="0"/>
              <a:t>1992 230 TWG Leadership Conference </a:t>
            </a:r>
            <a:br>
              <a:rPr lang="en-US" sz="3600" b="1" dirty="0"/>
            </a:br>
            <a:r>
              <a:rPr lang="en-US" sz="3600" b="1" dirty="0"/>
              <a:t>Banquet </a:t>
            </a:r>
            <a:br>
              <a:rPr lang="en-US" sz="3600" b="1" dirty="0"/>
            </a:br>
            <a:r>
              <a:rPr lang="en-US" sz="3600" b="1" dirty="0"/>
              <a:t>October 10 Photographs</a:t>
            </a:r>
          </a:p>
        </p:txBody>
      </p:sp>
      <p:sp>
        <p:nvSpPr>
          <p:cNvPr id="3" name="Text Placeholder 2">
            <a:extLst>
              <a:ext uri="{FF2B5EF4-FFF2-40B4-BE49-F238E27FC236}">
                <a16:creationId xmlns:a16="http://schemas.microsoft.com/office/drawing/2014/main" xmlns="" id="{76F0B847-E4EF-8D48-B655-3FC6D6144215}"/>
              </a:ext>
            </a:extLst>
          </p:cNvPr>
          <p:cNvSpPr>
            <a:spLocks noGrp="1"/>
          </p:cNvSpPr>
          <p:nvPr>
            <p:ph type="body" idx="1"/>
          </p:nvPr>
        </p:nvSpPr>
        <p:spPr>
          <a:xfrm>
            <a:off x="0" y="4952544"/>
            <a:ext cx="12192000" cy="1432306"/>
          </a:xfrm>
        </p:spPr>
        <p:txBody>
          <a:bodyPr>
            <a:normAutofit/>
          </a:bodyPr>
          <a:lstStyle/>
          <a:p>
            <a:r>
              <a:rPr lang="en-US" sz="2200" dirty="0"/>
              <a:t>Journalism Award: Cord Meyer</a:t>
            </a:r>
          </a:p>
          <a:p>
            <a:r>
              <a:rPr lang="en-US" sz="2200" dirty="0"/>
              <a:t>Amb. Roman Popadiuk, Amb. Oleh Bilorus</a:t>
            </a:r>
          </a:p>
        </p:txBody>
      </p:sp>
    </p:spTree>
    <p:extLst>
      <p:ext uri="{BB962C8B-B14F-4D97-AF65-F5344CB8AC3E}">
        <p14:creationId xmlns:p14="http://schemas.microsoft.com/office/powerpoint/2010/main" val="2667414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1185</Words>
  <Application>Microsoft Office PowerPoint</Application>
  <PresentationFormat>Custom</PresentationFormat>
  <Paragraphs>220</Paragraphs>
  <Slides>53</Slides>
  <Notes>41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TWG 1992 Photos</vt:lpstr>
      <vt:lpstr>1992 100 TWG Annual Meeting Savoy Suites hotel, Georgetown February 29</vt:lpstr>
      <vt:lpstr>1992 200 TWG Leadership Conference  Washington Court Hotel  October 9-11 Photographs</vt:lpstr>
      <vt:lpstr>1992 201 TWG Leadership Conference  Reception at the Hungarian Embassy  October 9 Photographs</vt:lpstr>
      <vt:lpstr>PowerPoint Presentation</vt:lpstr>
      <vt:lpstr>PowerPoint Presentation</vt:lpstr>
      <vt:lpstr>1992 210 TWG Leadership Conference  Opening Address  October 10 Photographs</vt:lpstr>
      <vt:lpstr>PowerPoint Presentation</vt:lpstr>
      <vt:lpstr>1992 230 TWG Leadership Conference  Banquet  October 10 Photographs</vt:lpstr>
      <vt:lpstr>PowerPoint Presentation</vt:lpstr>
      <vt:lpstr>PowerPoint Presentation</vt:lpstr>
      <vt:lpstr>1992 240 TWG Leadership Conference  Session 1: Domestic Issues in Ukraine  October 10 Photographs</vt:lpstr>
      <vt:lpstr>PowerPoint Presentation</vt:lpstr>
      <vt:lpstr>1992 250 TWG Leadership Conference  Session 2: International Trade, Investment and Technical Assistance  October 10 Photographs</vt:lpstr>
      <vt:lpstr>PowerPoint Presentation</vt:lpstr>
      <vt:lpstr>1992 260 TWG Leadership Conference  Science and Technology Base for Modern Infrastructure  October 10 Photographs</vt:lpstr>
      <vt:lpstr>PowerPoint Presentation</vt:lpstr>
      <vt:lpstr>1992 270 TWG Leadership Conference Ukrainian-American Community  October 11 Photographs</vt:lpstr>
      <vt:lpstr>PowerPoint Presentation</vt:lpstr>
      <vt:lpstr>1992 300 TWG Events Photographs</vt:lpstr>
      <vt:lpstr>PowerPoint Presentation</vt:lpstr>
      <vt:lpstr>PowerPoint Presentation</vt:lpstr>
      <vt:lpstr>PowerPoint Presentation</vt:lpstr>
      <vt:lpstr>PowerPoint Presentation</vt:lpstr>
      <vt:lpstr>PowerPoint Presentation</vt:lpstr>
      <vt:lpstr>1992 400 TWG Co-sponsored Events Photographs</vt:lpstr>
      <vt:lpstr>1992 410 TWG and Ukrainian-American Officers Ukrainian Independence Day  Fort Myer Officers' Club  January 23 Photographs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1992 430 TWG  Reception for Peace Corps Volunteers headed to Ukraine  Grand Hotel Washington DC  November 13, Photographs</vt:lpstr>
      <vt:lpstr>PowerPoint Presentation</vt:lpstr>
      <vt:lpstr>PowerPoint Presentation</vt:lpstr>
      <vt:lpstr>PowerPoint Presentation</vt:lpstr>
      <vt:lpstr>1992 500 TWG Cultural Events Photographs</vt:lpstr>
      <vt:lpstr>PowerPoint Presentation</vt:lpstr>
      <vt:lpstr>PowerPoint Presentation</vt:lpstr>
      <vt:lpstr>1992 700 Prominent Visitors from Ukraine in Washington</vt:lpstr>
      <vt:lpstr>1992 710 Visit by Ukrainian Parliamentarians  sponsored by U.S. – Ukraine Foundation and Indiana University TWG Member Mykola Babiak consulting to USUF and TWG Members Marta Pereyma and Yaro Bihun working for United States Information Agency (USIA) Escorted the Kyiv Delegation  Photographs</vt:lpstr>
      <vt:lpstr>PowerPoint Presentation</vt:lpstr>
      <vt:lpstr>PowerPoint Presentation</vt:lpstr>
      <vt:lpstr>PowerPoint Presentation</vt:lpstr>
      <vt:lpstr>PowerPoint Presentation</vt:lpstr>
      <vt:lpstr>PowerPoint Presentation</vt:lpstr>
      <vt:lpstr>PowerPoint Presentation</vt:lpstr>
      <vt:lpstr>1992 720 Ukrainian Parliamentarians in Washington Photographs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TWG_ 1992_Photos</dc:title>
  <dc:creator>George Masiuk</dc:creator>
  <cp:lastModifiedBy>Maria</cp:lastModifiedBy>
  <cp:revision>59</cp:revision>
  <dcterms:created xsi:type="dcterms:W3CDTF">2020-09-05T16:48:15Z</dcterms:created>
  <dcterms:modified xsi:type="dcterms:W3CDTF">2020-11-07T01:53:25Z</dcterms:modified>
</cp:coreProperties>
</file>