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7" r:id="rId4"/>
    <p:sldId id="269" r:id="rId5"/>
    <p:sldId id="268" r:id="rId6"/>
    <p:sldId id="257" r:id="rId7"/>
    <p:sldId id="258" r:id="rId8"/>
    <p:sldId id="270" r:id="rId9"/>
    <p:sldId id="271" r:id="rId10"/>
    <p:sldId id="272" r:id="rId11"/>
    <p:sldId id="259" r:id="rId12"/>
    <p:sldId id="273" r:id="rId13"/>
    <p:sldId id="274" r:id="rId14"/>
    <p:sldId id="260" r:id="rId15"/>
    <p:sldId id="275" r:id="rId16"/>
    <p:sldId id="276" r:id="rId17"/>
    <p:sldId id="277" r:id="rId18"/>
    <p:sldId id="261" r:id="rId19"/>
    <p:sldId id="280" r:id="rId20"/>
    <p:sldId id="278" r:id="rId21"/>
    <p:sldId id="279" r:id="rId22"/>
    <p:sldId id="262" r:id="rId23"/>
    <p:sldId id="293" r:id="rId24"/>
    <p:sldId id="281" r:id="rId25"/>
    <p:sldId id="282" r:id="rId26"/>
    <p:sldId id="283" r:id="rId27"/>
    <p:sldId id="284" r:id="rId28"/>
    <p:sldId id="263" r:id="rId29"/>
    <p:sldId id="285" r:id="rId30"/>
    <p:sldId id="264" r:id="rId31"/>
    <p:sldId id="286" r:id="rId32"/>
    <p:sldId id="287" r:id="rId33"/>
    <p:sldId id="288" r:id="rId34"/>
    <p:sldId id="289" r:id="rId35"/>
    <p:sldId id="290" r:id="rId36"/>
    <p:sldId id="265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8"/>
    <p:restoredTop sz="89175"/>
  </p:normalViewPr>
  <p:slideViewPr>
    <p:cSldViewPr snapToGrid="0" snapToObjects="1" showGuides="1">
      <p:cViewPr varScale="1">
        <p:scale>
          <a:sx n="180" d="100"/>
          <a:sy n="180" d="100"/>
        </p:scale>
        <p:origin x="2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6A625-1479-5F46-A670-01D8BADBEA8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97F3-6BE4-174F-80DF-FCDE87300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4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TWG_Photo_1993_No_102__Mar_5__Annual_mtg__Immediate_Past_President_Lydia_Chopivsky_Benson__TWG_President_Mykola_Babiak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1993 February TWG NEWS, page 1, for event announcement and March-April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5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TWG_Photo_1993_No_232__Oct_9__Leadership_Conference_Banquet__TWG_President_Mykola_Babiak_Presents_Friend_of_Ukraine_Award_for_George_Soros_to_Oleh_Havrylyshyn_IMF_Executive_Director_for_Ukraine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 and 11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2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TWG_Photo_1993_No_233__Oct_9__Leadership_Conference_Banquet__Chrystyna_Babiak__TWG_President_Mykola_Babiak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6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TWG_Photo_1993_No_234__Oct_9__Leadership_Conference_Banquet__Lydia_Chopivsky_Benson_and_Randy_Benson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3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TWG_Photo_1993_No_251__Oct_9__Leadership_Conference__Business_Climate_Panel__George_Chopivsky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 5,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1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TWG_Photo_1993_No_252__Oct_9__Leadership_Conference__Business_Climate_Panel__President_of_Scope_Travel_Marijka_Helbig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 5,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97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TWG_Photo_1993_No_253__Oct_9__Leadership_Conference__Business_Climate_Panel__Jemar_International_Orest_Jejna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 5,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3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265_Oct_9_Leadership_Conference__Fostering_US_Ukraine_Cultural_Ties_Panel___Filmmaker_International_TV_Broadcaster_USIA_Slavko_Nowytski___Director_at_the_Washington_National_Opera_Roman_Terlecky___Moderator_Laryssa_Chopivsky___Managing_Director_Washington_Performing_Arts_Society_Douglas_Wheeler___Cultural_Attaché_Embassy_of_Ukraine_Dmitro_Markov___Artistic_Director_Yara_Arts_Group_Virlana_Tkacz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1993 November TWG NEWS, page 10,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CA17-DF27-6249-B877-5432B31953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8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TWG_Photo_1993_No_261__Oct_9__Leadership_Conference__Fostering_US-Ukraine_Cultural_Ties_Panel__Cultural_Attaché_Dmitro_Markov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99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TWG_Photo_1993_No_262__Oct_9__Leadership_Conference__Fostering_US_Ukraine_Cultural_Ties_Panel__Artistic_Director_Yara_Arts_Group_Virlana_Tkacz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10 and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8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TWG_Photo_1993_No_101__Mar_5__Board_of_Directors__Ihor_Procinsky__Bohdan_Radejko__George_Masiuk__Yuriy_Holowinsky__TWG_President_Mykola_Babiak__Rick_Smith__Sophia_Nakonechny__Sophia_Caryk__Lydia_Chopivsky_Benson__Marta_Jarosewich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February TWG NEWS, page 1, for event announcement and March-April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19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TWG_Photo_1993_No_263__Oct_9__Leadership_Conference__Fostering_US_Ukraine_Cultural_Ties_Panel__Managing_Director_Washington_Performing_Arts_Society_Douglas_Wheeler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10 and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0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TWG_Photo_1993_No_264_Oct_9_Leadership_Conference_Fostering_US_Ukraine_Cultural_Ties_Panel__Director_at_the_Washington_National_Opera_Roman_Terlecky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10 and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2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TWG_Photo_1993_No_271_Oct_9_Leadership_Conference_Media_Panel__Deputy_Editor_in_Chief_Ukrainian_News_Agency_UNIAN_Vasyl_Zorya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 7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5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2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TWG_Photo_1993_No_321__January_22__St_Andrew's_Hall__Amb_Oleh_Bilorus__Larisa_Bilorus__President_of_the_Ukrainian_People's_Republic_in_Exile_Mykola_Plawiuk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1993 February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08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TWG_Photo_1993_No_322__March_21__TWG_Sunday_Evening_Forum__Ukraine_Deputy_Prime_Minister_Viktor_Pynzenyk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March-April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79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TWG_Photo_1993_No_323__June_30__Meridian_International_Center__Assistant_to_Prosecutor_General_of_Ukraine_Valery_Sholudko__DOS_Escort__Rukh_Vice_Chairman_Oleksander_Lavrynovych__Head_of_Poltava_Regional_Administration_Mykola_Zaloudiak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Summer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95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TWG_Photo_1993_No_324__Oct_24__Audio_Lecture__Erotic_Symbolism_in_Ukrainian_Songs__Orysia_Tracz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16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TWG_Photo_1993_No_325__Dec_3__Health_Crises_in_Ukraine__Ukrainian_Medical_Team__LTC_Leonid_Kondratiuk__Dr_Inia_Yevich__Dr_Yaromyr_Oryshkevych__Dr_Askold_Mosijczuk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5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TWG_Photo_1993_No_311_April_25_Goethe_Institute_Kiev_First_Director_Countess_Ute_Baudissin_Count_Baudissin_Dr_Friederike_Fruhwirth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1993 March-April TWG NEWS, page 1, for event announcement and May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8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TWG_Photo_1993_No_103__Mar_5__Annual_mtg__Natalie_Korytnyk__Christine_Korytnyk_Dulaney__Sophia_Caryk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February TWG NEWS, page 1, for event announcement and March-April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30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TWG_Photo_1993_No_312_April_25_Goethe_Institute_Kiev_Language_Teaching_Department_Dr_Friederike_Fruhwirth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March-April TWG NEWS, page 1, for event announcement and May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4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8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TWG_Photo_1993_No_202__Oct_8__Leadership_Conference_Ukrainian_Embassy_Reception__President_Carter's_National_Security_Advisor_Zbigniew_Brzezinski_warned_Ukraine_of_"Dark_Clouds"_gathering_in_the_North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1993 November TWG NEWS, pages 1 and 3,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3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TWG_Photo_1993_No_203__Oct_8__Leadership_Conference_Ukrainian_Embassy_Reception__Amb_Oleh_Bilorus_receives_a_crystal_representation_of_the_Capitol_Dome_(TWG_Logo)_from_Chair_of_Reception_Committee_Laryssa_Chopivsky__Yaromyr_Oryshkevych_in_between_Bilorus_and_Chopivsky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1, 3, and 18 for coverage of Leadership Conference Reception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0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TWG_Photo_1993_No_205__Oct_8__Leadership_Conference_Embassy_Reception__Ambassador_William_Miller__President_Carter's_National_Security_Advisor_Zbigniew_Brzezinski__Ambassador_Oleh_Bilorus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1, 3, and 18 for coverage of Leadership Conference Reception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8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TWG_Photo_1993_No_221__Oct_9__Leadership_Conference_Luncheon_Address__Ukrainian_Parliamentarian_Committee_on_National_Security_and_Defense_Ihor_Derkach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 and 9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9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TWG_Photo_1993_No_222__Oct_9__Leadership_Conference__Guest_Speaker__National_Council_of_Ethnic_Canadian_Business_and_Professional_Associations_Eugene_Zalucky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1993 November TWG NEWS, pages 1 and 12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97F3-6BE4-174F-80DF-FCDE873007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FE93-49A2-F14B-B061-A56B34604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7BAED-6732-5F4A-BAA7-7E4BEDB9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80FB-A104-E740-88B7-B24E53AF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5C6E-FEE4-9E46-A83B-2D258913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D153-AC1C-E543-A0AC-D7CD5653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23DB-9E16-CD4B-85F7-AFFF7AA3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C6036-814D-D542-BBBA-090703BA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C045F-69D8-1548-A1D9-896F3B3B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52DE-6CAF-7840-936F-432233FE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C18E-1C3C-E442-B136-3C0AE30E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52B56-C21F-EA47-BA93-53483959C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F09B5-A4D6-3D47-96EE-CFDB1AAED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3C01-079B-EE41-95D4-F7619201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66B9-B852-9447-AF1F-632D6040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653F5-89BA-8340-B75E-021BB9F5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3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8BCA-75C0-0C4C-A493-705A2330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937A-6510-A847-89D5-6C499070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F26F5-94D0-CC45-9BF7-DAEF19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B56C-4DE4-2347-9281-4C61BD4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BE69-C2DA-A24F-A1F5-9BAD0B3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7C9C-70CC-8044-9DC1-42BEF391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F35D3-EBAA-8B49-BE5F-52BD26D67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5AB4D-7E5A-0F4E-87B4-C7917E91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A5E39-6B05-EB4A-9D53-6EED97CC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E07-75CD-214D-B6AD-CB174C1E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6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D7F1-8D01-0B4C-B339-F3FCF3F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D21C-287A-1D41-AE64-325F7FA39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CE30C-7CB2-F741-85A5-B07D64432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C8030-DDE7-6D4A-AD55-B574F396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DAD65-4F16-C14B-83BE-4FADB750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F339-07BF-374C-B3B1-D9F775DB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5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9996-0C61-174D-9725-552EC59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54CE-520F-DC4A-A551-AF4E07808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48544-3B5E-FD43-9E53-0F76DAF85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C480C-5685-D242-BFDB-7641D20A4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48DE-2A29-E244-B9E2-121D49DED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AE3A0-3DB5-DA49-89DB-9A3B1770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A266A-485F-A84B-B7EB-591AD01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86F9-20EE-9B49-AADD-5E08B53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1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0B18-3F1E-294E-8D3F-44DDC675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56-5F78-9E41-9365-7856444A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E5138-D6B9-9E4D-805B-595D23FD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21929-FA48-444E-890E-52FC736E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3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87A68-8C9F-7146-9934-B62082E4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38FC0-39A7-F14E-AA71-477C6032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5C877-972E-A648-BD67-1EF8880F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D58C-173A-FA42-BB1E-2EB56C3B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950B-F75E-1342-93DD-A89042D4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9FA48-BF26-7142-8905-7EC780A06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B39E4-6393-B649-8207-C67A34AA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0B4E9-5EA8-9D4A-BDF3-E5D270BC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34F1-392C-3844-8C51-F4F235A8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5E17-39ED-1543-9297-4DC56400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A7591-6294-F142-93CB-19C4220E4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146CC-218D-9740-B176-89417019A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642A2-A09E-024D-875F-3CD5F437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57A9E-3135-AE4C-9236-A770DAE8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4761-92C8-0E40-B32D-828BF991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7156C-4AAA-494C-AB78-BB0136F6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CB02-DEF8-1F48-9C40-C8154F92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2BDF5-7977-1941-A60F-5856C24BF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F7C5-83E8-B74E-80A0-B17E78410D5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39960-23A7-854C-BCA6-8BACD2A3C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EBA6-F0B3-404F-AA2D-8C19788FC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721A-E2BD-DB48-AFC3-24D49740A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A1BF-9790-8144-964E-93390649C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1993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0FD14-5841-B348-9D8B-B283E5B11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309234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05FB057-B7C5-084B-883F-D10174F0F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Ihor Derkach</a:t>
            </a:r>
          </a:p>
          <a:p>
            <a:r>
              <a:rPr lang="en-US" sz="2200" dirty="0"/>
              <a:t>Eugene Zalucky</a:t>
            </a:r>
          </a:p>
        </p:txBody>
      </p:sp>
    </p:spTree>
    <p:extLst>
      <p:ext uri="{BB962C8B-B14F-4D97-AF65-F5344CB8AC3E}">
        <p14:creationId xmlns:p14="http://schemas.microsoft.com/office/powerpoint/2010/main" val="166667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F7D231E9-EE75-D845-B957-C3FB5AD0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08" y="643466"/>
            <a:ext cx="33147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3B362A4-062A-1F42-AAB9-3713632B4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68948"/>
            <a:ext cx="12192000" cy="120095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Mykola Babiak, Oleh Havrylyshyn</a:t>
            </a:r>
          </a:p>
          <a:p>
            <a:r>
              <a:rPr lang="en-US" sz="2200" dirty="0"/>
              <a:t>Chrystyna Babiak, TWG President Mykola Babiak</a:t>
            </a:r>
          </a:p>
          <a:p>
            <a:r>
              <a:rPr lang="en-US" sz="2000" dirty="0"/>
              <a:t>Lydia Chopivsky-Benson, Randy Benson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6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6C04F0D-136E-434B-B485-02EEE1E6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D6C0A49-03FA-F84E-8C20-5EBEE3B56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6" r="3718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05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group of people sitting at a table posing for the camera&#10;&#10;Description automatically generated">
            <a:extLst>
              <a:ext uri="{FF2B5EF4-FFF2-40B4-BE49-F238E27FC236}">
                <a16:creationId xmlns:a16="http://schemas.microsoft.com/office/drawing/2014/main" id="{88D9FF75-4560-5D49-81C4-1E6D88CF1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4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56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250 TWG Leadership Conference Ukraine </a:t>
            </a:r>
            <a:br>
              <a:rPr lang="en-US" sz="3600" b="1" dirty="0"/>
            </a:br>
            <a:r>
              <a:rPr lang="en-US" sz="3600" b="1" dirty="0"/>
              <a:t>Business Climate Panel </a:t>
            </a:r>
            <a:br>
              <a:rPr lang="en-US" sz="3600" b="1" dirty="0"/>
            </a:br>
            <a:r>
              <a:rPr lang="en-US" sz="3600" b="1" dirty="0"/>
              <a:t>October 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George Chopivsky</a:t>
            </a:r>
          </a:p>
          <a:p>
            <a:r>
              <a:rPr lang="en-US" dirty="0"/>
              <a:t>Marijka Helbig</a:t>
            </a:r>
          </a:p>
          <a:p>
            <a:r>
              <a:rPr lang="en-US" dirty="0"/>
              <a:t>Orest Jejna</a:t>
            </a:r>
          </a:p>
          <a:p>
            <a:pPr algn="ctr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51E88D2-FCA1-7547-9029-701E88E7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88" y="643466"/>
            <a:ext cx="46936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2283"/>
            <a:ext cx="10515600" cy="20187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100 TWG Annual Meeting </a:t>
            </a:r>
            <a:br>
              <a:rPr lang="en-US" sz="3600" b="1" dirty="0"/>
            </a:br>
            <a:r>
              <a:rPr lang="en-US" sz="3600" b="1" dirty="0"/>
              <a:t>Holiday Inn Georgetown </a:t>
            </a:r>
            <a:br>
              <a:rPr lang="en-US" sz="3600" b="1" dirty="0"/>
            </a:br>
            <a:r>
              <a:rPr lang="en-US" sz="3600" b="1" dirty="0"/>
              <a:t>March 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308251"/>
            <a:ext cx="12098215" cy="338093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1993 January and February TWG NEWS for Annual Meeting planning and March-April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Mykola Babiak – President; Andrew Bihun – Vice President; Orysia Pylyshenko - Secretary; George Masiuk  – Treasurer; Sophia Caryk – Events Director; Marta Zielyk - Public Relations; Bohdan Radejko – Membership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Laryssa Chopivsky (cultural events), Lydia Chopivsky-Benson, Orest Deychakiwsky, Yurij Holowinsky, Marta Jarosewich, Sophika Nakonechny, Ihor Procinsky, Natalie Sluzar, Richard Smith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Auditing Committee: R.L. Chomiak, Steven Boyduy, John Kun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Others in Photos: Natalie Korytnyk, Christine Korytnyk Dulaney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0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A8AA2DB-2C9A-0148-B9FF-6515F96A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74" y="643466"/>
            <a:ext cx="31476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4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B5637667-3220-7049-ACD6-DA85D7E65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5" b="189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9396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260 TWG Leadership Conference </a:t>
            </a:r>
            <a:br>
              <a:rPr lang="en-US" sz="3600" b="1" dirty="0"/>
            </a:br>
            <a:r>
              <a:rPr lang="en-US" sz="3600" b="1" dirty="0"/>
              <a:t>Fostering US-Ukrainian Cultural Ties </a:t>
            </a:r>
            <a:br>
              <a:rPr lang="en-US" sz="3600" b="1" dirty="0"/>
            </a:br>
            <a:r>
              <a:rPr lang="en-US" sz="3600" b="1" dirty="0"/>
              <a:t>October 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68537"/>
          </a:xfrm>
        </p:spPr>
        <p:txBody>
          <a:bodyPr>
            <a:normAutofit/>
          </a:bodyPr>
          <a:lstStyle/>
          <a:p>
            <a:r>
              <a:rPr lang="en-US" sz="2200" dirty="0"/>
              <a:t>Slavko Nowytski, Roman Terlecky, Laryssa Chopivsky, Douglas Wheeler, Dmitro Markov, Virlana Tkacz</a:t>
            </a:r>
          </a:p>
          <a:p>
            <a:r>
              <a:rPr lang="en-US" sz="2200" dirty="0"/>
              <a:t>Dmitro Markov</a:t>
            </a:r>
          </a:p>
          <a:p>
            <a:r>
              <a:rPr lang="en-US" sz="2200" dirty="0"/>
              <a:t>Virlana Tkacz</a:t>
            </a:r>
          </a:p>
          <a:p>
            <a:r>
              <a:rPr lang="en-US" sz="2200" dirty="0"/>
              <a:t>Douglas Wheeler</a:t>
            </a:r>
          </a:p>
          <a:p>
            <a:r>
              <a:rPr lang="en-US" sz="2200" dirty="0"/>
              <a:t>Roman Terlecky</a:t>
            </a:r>
          </a:p>
        </p:txBody>
      </p:sp>
    </p:spTree>
    <p:extLst>
      <p:ext uri="{BB962C8B-B14F-4D97-AF65-F5344CB8AC3E}">
        <p14:creationId xmlns:p14="http://schemas.microsoft.com/office/powerpoint/2010/main" val="405757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&#10;&#10;Description automatically generated">
            <a:extLst>
              <a:ext uri="{FF2B5EF4-FFF2-40B4-BE49-F238E27FC236}">
                <a16:creationId xmlns:a16="http://schemas.microsoft.com/office/drawing/2014/main" id="{CFC7341C-9B4D-FE46-8142-A5F0B7DCD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52" r="-1" b="3940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0AE3454F-F2C2-6042-831C-55207B423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07" y="643466"/>
            <a:ext cx="5278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86EF225-35F1-7841-913F-81EBAB9B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84" y="643466"/>
            <a:ext cx="43454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355EE47-CBFB-A842-9970-CE119101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20" y="643466"/>
            <a:ext cx="43593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827FF017-DCC3-8541-A1F3-49CDC0C2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97" y="643466"/>
            <a:ext cx="40808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270 TWG Leadership Conference </a:t>
            </a:r>
            <a:br>
              <a:rPr lang="en-US" sz="3600" b="1" dirty="0"/>
            </a:br>
            <a:r>
              <a:rPr lang="en-US" sz="3600" b="1" dirty="0"/>
              <a:t>Media Panel </a:t>
            </a:r>
            <a:br>
              <a:rPr lang="en-US" sz="3600" b="1" dirty="0"/>
            </a:br>
            <a:r>
              <a:rPr lang="en-US" sz="3600" b="1" dirty="0"/>
              <a:t>October 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Vasyl Zorya</a:t>
            </a:r>
          </a:p>
        </p:txBody>
      </p:sp>
    </p:spTree>
    <p:extLst>
      <p:ext uri="{BB962C8B-B14F-4D97-AF65-F5344CB8AC3E}">
        <p14:creationId xmlns:p14="http://schemas.microsoft.com/office/powerpoint/2010/main" val="406830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6ACEA9C-5A6F-1E45-9943-3AB0A933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644" y="643466"/>
            <a:ext cx="33287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curtain&#10;&#10;Description automatically generated">
            <a:extLst>
              <a:ext uri="{FF2B5EF4-FFF2-40B4-BE49-F238E27FC236}">
                <a16:creationId xmlns:a16="http://schemas.microsoft.com/office/drawing/2014/main" id="{8A03F2DD-5B73-9B4A-9C80-74B127571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67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15235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155995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/>
              <a:t>Ukrainian Independence Day Celebration (January 22): </a:t>
            </a:r>
            <a:r>
              <a:rPr lang="en-US" sz="3500" dirty="0"/>
              <a:t>Amb. Oleh Bilorus, Larisa Bilorus, Mykola Plawiuk </a:t>
            </a:r>
          </a:p>
          <a:p>
            <a:r>
              <a:rPr lang="en-US" sz="3500" b="1" dirty="0"/>
              <a:t>Ukraine’s Economic Plans: </a:t>
            </a:r>
            <a:r>
              <a:rPr lang="en-US" sz="3500" dirty="0"/>
              <a:t>Viktor Pynzenyk</a:t>
            </a:r>
          </a:p>
          <a:p>
            <a:r>
              <a:rPr lang="en-US" sz="3500" b="1" dirty="0"/>
              <a:t>Developments in Ukraine: </a:t>
            </a:r>
            <a:r>
              <a:rPr lang="en-US" sz="3500" dirty="0"/>
              <a:t>Valery Sholudko, Oleksander Lavrynovych, Mykola Zaloudiak </a:t>
            </a:r>
          </a:p>
          <a:p>
            <a:r>
              <a:rPr lang="en-US" sz="3500" b="1" dirty="0"/>
              <a:t>Erotic Symbolism in Ukrainian Songs: </a:t>
            </a:r>
            <a:r>
              <a:rPr lang="en-US" sz="3500" dirty="0"/>
              <a:t>Orysia Tracz</a:t>
            </a:r>
          </a:p>
          <a:p>
            <a:r>
              <a:rPr lang="en-US" sz="3500" b="1" dirty="0"/>
              <a:t>Ukrainian-American Military Medical Team: </a:t>
            </a:r>
            <a:r>
              <a:rPr lang="en-US" sz="3500" dirty="0"/>
              <a:t>LTC Leonid Kondratiuk, Dr. Inia Yevich, Dr. Yaromyr Oryshkevych, Dr. Askold Mosijczuk</a:t>
            </a:r>
          </a:p>
          <a:p>
            <a:pPr algn="ctr"/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0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87D8AEC-2B91-F44D-834B-183EF5E42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7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D35649F-5D19-B74F-AC10-EEF0EF3B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5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17F4CD5-60F3-F141-93DF-A576D25AB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31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496BF8FD-9B8B-AD4B-AF63-A8DCDAD77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8A460C5-FAF7-3341-8BE1-0BD432FEA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6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22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310 TWG Meeting with </a:t>
            </a:r>
            <a:br>
              <a:rPr lang="en-US" sz="3600" b="1" dirty="0"/>
            </a:br>
            <a:r>
              <a:rPr lang="en-US" sz="3600" b="1" dirty="0"/>
              <a:t>Goethe Institute </a:t>
            </a:r>
            <a:br>
              <a:rPr lang="en-US" sz="3600" b="1" dirty="0"/>
            </a:br>
            <a:r>
              <a:rPr lang="en-US" sz="3600" b="1" dirty="0"/>
              <a:t>Washington DC April 25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79379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Countess Ute Baudissin, Count Baudissin, Dr. Friederike Fruhwirth</a:t>
            </a:r>
          </a:p>
          <a:p>
            <a:r>
              <a:rPr lang="en-US" sz="2200" dirty="0"/>
              <a:t>Dr. Friederike Fruhwirth</a:t>
            </a:r>
          </a:p>
        </p:txBody>
      </p:sp>
    </p:spTree>
    <p:extLst>
      <p:ext uri="{BB962C8B-B14F-4D97-AF65-F5344CB8AC3E}">
        <p14:creationId xmlns:p14="http://schemas.microsoft.com/office/powerpoint/2010/main" val="2220045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9DFEEB-9B55-FC45-80D3-A51FF235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109ECA5C-82B6-ED40-A81F-E120E5E5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4092B3-4041-4947-898A-7B5FA66DF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D93703C-17D8-2345-9232-688165E8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7531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200 TWG Leadership Conference </a:t>
            </a:r>
            <a:br>
              <a:rPr lang="en-US" sz="3600" b="1" dirty="0"/>
            </a:br>
            <a:r>
              <a:rPr lang="en-US" sz="3600" b="1" dirty="0"/>
              <a:t>Georgetown University Conference Center </a:t>
            </a:r>
            <a:br>
              <a:rPr lang="en-US" sz="3600" b="1" dirty="0"/>
            </a:br>
            <a:r>
              <a:rPr lang="en-US" sz="3600" b="1" dirty="0"/>
              <a:t>October 8-10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847196"/>
          </a:xfrm>
        </p:spPr>
        <p:txBody>
          <a:bodyPr>
            <a:normAutofit fontScale="92500"/>
          </a:bodyPr>
          <a:lstStyle/>
          <a:p>
            <a:r>
              <a:rPr lang="en-US" dirty="0"/>
              <a:t>See Leadership Conference Announcement and Planning in 1993 Summer TWG NEWS, page 1</a:t>
            </a:r>
          </a:p>
          <a:p>
            <a:r>
              <a:rPr lang="en-US" dirty="0"/>
              <a:t>See TWG_1993_Leadership_Conference_Booklet for Conference Program and Speaker Biographies</a:t>
            </a:r>
          </a:p>
          <a:p>
            <a:r>
              <a:rPr lang="en-US" dirty="0"/>
              <a:t>See 1993 November TWG NEWS for Leadership Conference Coverage</a:t>
            </a:r>
          </a:p>
          <a:p>
            <a:r>
              <a:rPr lang="en-US" dirty="0"/>
              <a:t>See TWG Leadership Conference coverage by The Ukrainian Weekly: The_Ukrainian_Weekly_1993-43</a:t>
            </a:r>
          </a:p>
        </p:txBody>
      </p:sp>
    </p:spTree>
    <p:extLst>
      <p:ext uri="{BB962C8B-B14F-4D97-AF65-F5344CB8AC3E}">
        <p14:creationId xmlns:p14="http://schemas.microsoft.com/office/powerpoint/2010/main" val="174597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DC09-009E-7E46-88E4-C7AF4641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7447"/>
            <a:ext cx="10515600" cy="2251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1993 201 TWG Leadership Conference </a:t>
            </a:r>
            <a:br>
              <a:rPr lang="en-US" sz="3600" b="1" dirty="0"/>
            </a:br>
            <a:r>
              <a:rPr lang="en-US" sz="3600" b="1" dirty="0"/>
              <a:t>Embassy of Ukraine Reception </a:t>
            </a:r>
            <a:br>
              <a:rPr lang="en-US" sz="3600" b="1" dirty="0"/>
            </a:br>
            <a:r>
              <a:rPr lang="en-US" sz="3600" b="1" dirty="0"/>
              <a:t>October 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D9AA-1D59-B040-AD35-87423BE2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Zbigniew Brzezinski</a:t>
            </a:r>
          </a:p>
          <a:p>
            <a:r>
              <a:rPr lang="en-US" dirty="0"/>
              <a:t>Amb. Oleh Bilorus, Laryssa Chopivsky, Yaromyr Oryshkevych</a:t>
            </a:r>
          </a:p>
          <a:p>
            <a:r>
              <a:rPr lang="en-US" dirty="0"/>
              <a:t>Amb. William Miller, Zbigniew Brzezinski, Amb. Oleh Bilorus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1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2C88E55-966F-E842-AFBF-CD60ED52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705" y="643466"/>
            <a:ext cx="41225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CAC58EE-7C97-CA42-9F73-764554E1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2083</Words>
  <Application>Microsoft Macintosh PowerPoint</Application>
  <PresentationFormat>Widescreen</PresentationFormat>
  <Paragraphs>179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TWG 1993 Photos</vt:lpstr>
      <vt:lpstr>1993 100 TWG Annual Meeting  Holiday Inn Georgetown  March 5 Photographs</vt:lpstr>
      <vt:lpstr>PowerPoint Presentation</vt:lpstr>
      <vt:lpstr>PowerPoint Presentation</vt:lpstr>
      <vt:lpstr>PowerPoint Presentation</vt:lpstr>
      <vt:lpstr>1993 200 TWG Leadership Conference  Georgetown University Conference Center  October 8-10 Photographs</vt:lpstr>
      <vt:lpstr>1993 201 TWG Leadership Conference  Embassy of Ukraine Reception  October 8 Photographs</vt:lpstr>
      <vt:lpstr>PowerPoint Presentation</vt:lpstr>
      <vt:lpstr>PowerPoint Presentation</vt:lpstr>
      <vt:lpstr>PowerPoint Presentation</vt:lpstr>
      <vt:lpstr>1993 220 TWG Leadership Conference  Luncheon  October 9 Photographs</vt:lpstr>
      <vt:lpstr>PowerPoint Presentation</vt:lpstr>
      <vt:lpstr>PowerPoint Presentation</vt:lpstr>
      <vt:lpstr>1993 230 TWG Leadership Conference  Banquet  October 9 Photographs</vt:lpstr>
      <vt:lpstr>PowerPoint Presentation</vt:lpstr>
      <vt:lpstr>PowerPoint Presentation</vt:lpstr>
      <vt:lpstr>PowerPoint Presentation</vt:lpstr>
      <vt:lpstr>1993 250 TWG Leadership Conference Ukraine  Business Climate Panel  October 9 Photographs</vt:lpstr>
      <vt:lpstr>PowerPoint Presentation</vt:lpstr>
      <vt:lpstr>PowerPoint Presentation</vt:lpstr>
      <vt:lpstr>PowerPoint Presentation</vt:lpstr>
      <vt:lpstr>1993 260 TWG Leadership Conference  Fostering US-Ukrainian Cultural Ties  October 9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1993 270 TWG Leadership Conference  Media Panel  October 9 Photographs</vt:lpstr>
      <vt:lpstr>PowerPoint Presentation</vt:lpstr>
      <vt:lpstr>1993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1993 310 TWG Meeting with  Goethe Institute  Washington DC April 25 Photographs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TWG_1993_Photos</dc:title>
  <dc:creator>George Masiuk</dc:creator>
  <cp:lastModifiedBy>George Masiuk</cp:lastModifiedBy>
  <cp:revision>35</cp:revision>
  <dcterms:created xsi:type="dcterms:W3CDTF">2020-09-09T16:42:33Z</dcterms:created>
  <dcterms:modified xsi:type="dcterms:W3CDTF">2020-10-25T18:01:57Z</dcterms:modified>
</cp:coreProperties>
</file>