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75" r:id="rId9"/>
    <p:sldId id="259" r:id="rId10"/>
    <p:sldId id="276" r:id="rId11"/>
    <p:sldId id="260" r:id="rId12"/>
    <p:sldId id="277" r:id="rId13"/>
    <p:sldId id="261" r:id="rId14"/>
    <p:sldId id="279" r:id="rId15"/>
    <p:sldId id="278" r:id="rId16"/>
    <p:sldId id="262" r:id="rId17"/>
    <p:sldId id="280" r:id="rId18"/>
    <p:sldId id="263" r:id="rId19"/>
    <p:sldId id="281" r:id="rId20"/>
    <p:sldId id="264" r:id="rId21"/>
    <p:sldId id="282" r:id="rId22"/>
    <p:sldId id="265" r:id="rId23"/>
    <p:sldId id="283" r:id="rId24"/>
    <p:sldId id="266" r:id="rId25"/>
    <p:sldId id="291" r:id="rId26"/>
    <p:sldId id="289" r:id="rId27"/>
    <p:sldId id="290" r:id="rId28"/>
    <p:sldId id="267" r:id="rId29"/>
    <p:sldId id="284" r:id="rId30"/>
    <p:sldId id="285" r:id="rId31"/>
    <p:sldId id="286" r:id="rId32"/>
    <p:sldId id="287" r:id="rId33"/>
    <p:sldId id="288" r:id="rId34"/>
    <p:sldId id="269" r:id="rId35"/>
    <p:sldId id="292" r:id="rId36"/>
    <p:sldId id="293" r:id="rId37"/>
    <p:sldId id="303" r:id="rId38"/>
    <p:sldId id="294" r:id="rId39"/>
    <p:sldId id="295" r:id="rId40"/>
    <p:sldId id="296" r:id="rId41"/>
    <p:sldId id="297" r:id="rId42"/>
    <p:sldId id="298" r:id="rId43"/>
    <p:sldId id="299" r:id="rId44"/>
    <p:sldId id="27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7"/>
    <p:restoredTop sz="90395"/>
  </p:normalViewPr>
  <p:slideViewPr>
    <p:cSldViewPr snapToGrid="0" snapToObjects="1" showGuides="1">
      <p:cViewPr varScale="1">
        <p:scale>
          <a:sx n="183" d="100"/>
          <a:sy n="183" d="100"/>
        </p:scale>
        <p:origin x="904" y="19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4DB3-E59E-E34E-B36E-1DBBC71076A4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8F028-0B8F-E44C-B0D2-4B6705361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77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TWG_Photo_1994_No_251__Oct_15__Leadership_Conference__Electronic_Highway_Panel__Executive_Producer_of_"KONTAKT"_Jurij_Klufas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4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TWG_Photo_1994_No_261__Oct_15__Leadership_Conference__Organizational_Management_Panel__President_of_Romyr_&amp;_Associates_Lubomyr_Kwasnycia_President_of_Computeradio_Yuri_Blanarovich_Director_of_Executive_Management_with_KMPG_Halya_Duda_TWG_VP_Andrew_Bihun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 6 and 9,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TWG_Photo_1994_No_293__Oct_16__Ukrainian_Embassy__Leadership_Conference__Pianist_Volodymyr_Vynnytsky__Cellist_Vagram_Saradjian__Ukrainian_Embassy_Chargé_d'Affaires_Valeriy_Kuchinsky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 6 and 9, for event coverage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TWG_Photo_1994_No_299__Oct_15__Leadership_Conference__Lviv_Institute_of_Management_Students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11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TWG_Photo_1994_No_331__Jan_10__Holy_Trinity_Ukrainian_Catholic_Church__Reflections_of_TWG_Members_in_Kyiv__Deputy_Director_Renaissance_Foundation-Kyiv_Mykola_Deychakiwsky__Director_of_Counterpart_Service_Center-Kyiv_Katya_Bowers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7,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4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TWG_Photo_1994_No_332__Feb_7__Joint_Venture_Business_Presentation__3rd_&amp;_4th_from_left__Marijka_Helbig__Anatolii_Popadiuk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3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TWG_Photo_1994_No_333__Sep_8__Ukrainian_Embassy__Farewell_and_Presentation_of_TWG_Honarary_Membership_to_Amb_Bilorus__TWG_President_Mykola_Babiak__Ukrainian_Ambassador_Oleh_Bilorus__Larisa_Bilorus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August-September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3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TWG_Photo_1994_No_311__Mar_16__Chinatown__Marta_Chomiak__Theodor_Kostiuk__George_Masiuk__Dmitro_Markov__US_Representative_Maurice_Hinchey__TWG_President__Mykola_Babiak__Raymond_Arent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May TWG NEWS, page 6,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TWG_Photo_1994_No_312__Mar_16__Chinatown__Front__Theodor_Kostiuk__Ross_Chomiak__Dmitro_Markov__US_Representative_Maurice_Hinchey__TWG_President_Mykola_Babiak__Marta_Chomiak__George_Sierant__Back__Roman_Stelmach__George_Masiuk__Mike_Drabyk__Raymond_Arent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May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8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TWG_Photo_1994_No_101__Feb_25__TWG_Annual_Meeting__Guest_Speakers__Director_Council_of_Advisors_to_Ukrainian_Parliament_Kyiv_Myron_Wasylyk__Director_National_Security_Programs_Council_of_Advisors_Kyiv_Ian_Brzezinski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2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TWG_Photo_1994_No_321__August_29__La_Brasserie_Restaurant__TWG_President_Mykola_Babiak__Andrew_Bihun__Leonid_Kuchma's_Chief_of_Staff_Dmytro_Tabachnyk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February TWG NEWS, pages 4 and 5, and 2004 Leadership Conference Booklet, pages 27 and 28,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7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TWG_Photo_1994_No_322__August_29__La_Brasserie_Restaurant__Andrew_Bihun__TWG_President_Mykola_Babiak__President_Leonid_Kuchma's_Chief_of_Staff_Dmytro_Tabachnyk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1995 February TWG NEWS, pages 4 and 5, and 2004 Leadership Conference Booklet, pages 27 and 28,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2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7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TWG_Photo_1994_No_411_1__Feb_26__WDC__Federation_Organizational_mtg__First_Column_against_the_wall__Mykola_Babiak__Anna_Mostovych__Areta_Pawlynsky__Christine_Hoshowsky__Second_Column__Ihor_Havryluk__Rosalie_Kapustij__Emil_Bandriwsky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04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TWG_Photo_1994_No_411_2__Feb_26__WDC__Federation_Organizational_mtg__On_the_right_side_of_photograph__Federation_President_Lydia_Chopivsky_Benson__Bohdan_Vitvitsky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35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TWG_Photo_1994_No_421_Jan_26_SAIS_Economic_Delegation__Presidential_Advisor_Anton_Buteyko__National_Bank_Chairman_Victor_Yushchenko__Minister_of_Economy_Roman_Shpek__Amb_Oleh_Bilorus__Presidential_Advisor_Bohdan_Hawrylyshyn__TWG_VP_Andrew_Bihun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March TWG NEWS, page 7,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28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TWG_Photo_1994_No_422__Jan_26__SAIS__Economic_Delegation__National_Bank_Chairman_Victor_Yushchenko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64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TWG_Photo_1994_No_423__Jan_26__SAIS__Economic_Delegation__Presidential_Advisor_Anton_Buteyko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52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TWG_Photo_1994_No_424__Jan_26__SAIS__Economic_Delegation__Minister_of_Economy_Roman_Shpek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2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TWG_Photo_1994_No_425__Jan_26__SAIS__Economic_Delegation__Presidential_Advisor_Bohdan_Hawrylyshyn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TWG_Photo_1994_No_102__Feb_25__TWG_Annual_Meeting__Guest_Speaker__Director_National_Security_Programs_Council_of_Advisors_Kyiv_Ian_Brzezinski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0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TWG_Photo_1994_No_610__Aug_21__Columbia_MD__TWG_Independence_Day_Picnic__Yurij_Holowinsky__Sophia_Caryk_ (on_Holowinsky's_shoulder)__Jane_Kunka__Eugene_Iwanciw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August-September TWG NEWS, page 7,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TWG_Photo_1994_No_103__Feb_25__TWG_Annual_Meeting__Guest_Speaker__Director_Council_of_Advisors_to_Ukrainian_Parliament_Kyiv_Myron_Wasylyk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March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TWG_Photo_1994_No_216__Oct_15__Leadership_Conference_Keynote_Address__State_Department_Coordinator_for_Newly_Independent_States_James_Collins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 7,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James Collins was United States ambassador to Russia 1997-2001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TWG_Photo_1994_No_221__Oct_15__Leadership_Conference_Luncheon_Speaker__Ukraine's_First_Minister_of_Defense_Kostyantyn_Morozov__Keynote_Speaker_Coordinator_for_Newly_Independent_States_James_Collins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1994 November-December TWG NEWS, page 1, for Gen. Morozov’s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TWG_Photo_1994_No_232__Oct_15__Leadership_Conference__Journalism_Award_Recipient_Ukrainian_Weekly_Editor_in_Chief_Roma_Hadzewycz__TWG_President_Mykola_Babiak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pages 6 and 9, for event coverage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2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TWG_Photo_1994_No_241__Oct_15__Leadership_Conference__Global_Ukrainian_Professional_Activities_Panel__World_Council_of_Ukrainian_Cooperatives_Treasurer_Bohdan_Watral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pages 7 and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TWG_Photo_1994_No_242__Oct_15__Leadership_Conference__Global_Ukrainian_Professional_Activities_Panel__Intelnews_Publisher_Christine_Demkovych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1994 November-December TWG NEWS, pages 7 and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F028-0B8F-E44C-B0D2-4B67053617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271C-EB38-6841-A9FC-6E964E2C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1259D-FDE6-1B47-8CB9-317C951C1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3084-1753-7242-A48C-214E9191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EEA8-29AF-5642-AF0E-7E2BF93F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2D4E-B57E-4B46-9FAD-BE4B579F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3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419F-1B45-CE44-8ACB-10A2BED4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5C6B3-45D0-8347-A5DB-700465312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9785-17B1-4B4D-8BB5-9C58B34C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249B-682C-1A44-9901-EFFED9D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3AEE-CBDE-774D-9052-F4192829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4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8652E-2FBA-E642-9627-9D5533E96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C5B1F-D505-8043-8401-6B7C9DCFB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BE37-F4F1-E545-8103-9636D762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17E1-1585-5E4C-BEDB-9911D520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BB08-D010-424A-A1F9-5968E11A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4142-2912-394B-A9A1-432E3C1F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B42A-F8D7-4D47-AA0D-E0FE5978C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D71B-508F-FC40-9746-45DA3ECE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4CE7-891B-1A4D-9826-0EA45797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4798B-2C10-8441-87C9-5AB0264D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2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699D-6E25-104B-82CB-B5A581DD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08DAD-61B1-E141-AAF3-57C89B09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7AC3-BAD4-3249-AFEB-469C4326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ABD5-DF92-564C-9171-73C9C978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0D8A-5233-1449-920C-C24B5F7D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1053-E08E-2F4A-8661-B45B0546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9C2A-DF1A-0A45-9738-AB640DEA8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A297-238D-F844-8664-E5B66EFD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63B13-0AA4-0346-BCB5-86B11B69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B7FA0-0E4F-1245-B2E4-B82B887A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C5C0-0E24-9A43-8848-6E746E6E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1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7C18-4F83-4841-943C-6CE814F0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ED95-B47A-CC46-8129-594DB7E7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CF088-C349-5441-9F2A-42A8339E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C615E-FC13-3948-A3B9-FAFABD401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688DF-AF13-CF44-AAE4-1512C82BC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3F22A-27CE-274A-BA53-64F3BA0E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C1CB-E5B2-8C43-818B-79F54BAC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B308B-AA88-4548-97D5-8FC50DB1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74F4-7734-2047-841D-5F9B3BCE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C3917-900B-1F40-B9E3-8FD7A016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3382B-E5D5-8C48-989B-CA0FC565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4EA2-D5E5-FD40-A759-D8E015E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2F29E-0450-3940-977E-C5DB49B4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6F40-BFE2-C049-9D10-D497FBF3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3DF6-B595-5D43-AA0D-F316154D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5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169-6D82-264F-8F81-16C326F8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5468-D1B3-064F-9159-D39FB9FA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9323-CC4A-9645-886C-EA851917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24AAC-0185-C349-B582-E3F24E92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7E91-C69E-6045-82AD-F5EF2D42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89534-700D-9448-98F7-DB2A25A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1747-546D-A348-A3F0-C4E116D3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FEC20-1667-C54B-B26C-516040853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D466D-EC4C-B040-8EE2-AEB5D7559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5BA6A-7B79-954D-8680-1ABE4C00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7B99D-607B-574A-ACF1-1CE0C808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995B-28C4-F543-BC33-5663745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7FC85-4CDD-C640-BEDF-070BE12B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258DE-191B-D845-8FFC-49B09816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4E8CB-5CDF-594D-A480-4E81F45D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D8EE-526A-384D-9AEB-066B0A99F7F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4C1D-0225-934D-B7C8-E808E61C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C1AB-BCF3-4842-BE22-24B9E8915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1DF3-27DD-4F45-896E-9A327654D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E4F2-FA0F-2E48-A1D9-000127964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1994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252E-F499-CF40-B1D6-E33907B16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5917"/>
            <a:ext cx="9144000" cy="1655762"/>
          </a:xfrm>
        </p:spPr>
        <p:txBody>
          <a:bodyPr/>
          <a:lstStyle/>
          <a:p>
            <a:r>
              <a:rPr lang="en-US" dirty="0"/>
              <a:t>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345460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posing for a photo&#10;&#10;Description automatically generated">
            <a:extLst>
              <a:ext uri="{FF2B5EF4-FFF2-40B4-BE49-F238E27FC236}">
                <a16:creationId xmlns:a16="http://schemas.microsoft.com/office/drawing/2014/main" id="{A4494557-A5C3-D449-9B4F-EEA70CA1B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1994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842683"/>
            <a:ext cx="1225296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Roma Hadzewycz, TWG President Mykola Babiak</a:t>
            </a:r>
          </a:p>
        </p:txBody>
      </p:sp>
    </p:spTree>
    <p:extLst>
      <p:ext uri="{BB962C8B-B14F-4D97-AF65-F5344CB8AC3E}">
        <p14:creationId xmlns:p14="http://schemas.microsoft.com/office/powerpoint/2010/main" val="39361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E5A3830A-4C89-E44D-B3B8-D1994336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4"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6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240 TWG Leadership Conference </a:t>
            </a:r>
            <a:br>
              <a:rPr lang="en-US" sz="3600" b="1" dirty="0"/>
            </a:br>
            <a:r>
              <a:rPr lang="en-US" sz="3600" b="1" dirty="0"/>
              <a:t>Global Ukrainian Professional Activities Panel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sz="2200" dirty="0"/>
              <a:t>Bohdan Watral</a:t>
            </a:r>
          </a:p>
          <a:p>
            <a:r>
              <a:rPr lang="en-US" sz="2200" dirty="0"/>
              <a:t>Christine Demkovych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8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EB2B0D6-F248-2545-A44D-97F8442B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56" y="643466"/>
            <a:ext cx="37186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3E9CC73-57CA-E24C-93F4-F7F69FAD7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" b="151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250 TWG Leadership Conference </a:t>
            </a:r>
            <a:br>
              <a:rPr lang="en-US" sz="3600" b="1" dirty="0"/>
            </a:br>
            <a:r>
              <a:rPr lang="en-US" sz="3600" b="1" dirty="0"/>
              <a:t>Electronic Highway Panel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13021"/>
            <a:ext cx="12192000" cy="1500187"/>
          </a:xfrm>
        </p:spPr>
        <p:txBody>
          <a:bodyPr/>
          <a:lstStyle/>
          <a:p>
            <a:r>
              <a:rPr lang="en-US" dirty="0"/>
              <a:t>Jurij Klufas</a:t>
            </a:r>
          </a:p>
        </p:txBody>
      </p:sp>
    </p:spTree>
    <p:extLst>
      <p:ext uri="{BB962C8B-B14F-4D97-AF65-F5344CB8AC3E}">
        <p14:creationId xmlns:p14="http://schemas.microsoft.com/office/powerpoint/2010/main" val="404007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7B08C92-D756-BA4B-A7D2-5F9F46F13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260 TWG Leadership Conference </a:t>
            </a:r>
            <a:br>
              <a:rPr lang="en-US" sz="3600" b="1" dirty="0"/>
            </a:br>
            <a:r>
              <a:rPr lang="en-US" sz="3600" b="1" dirty="0"/>
              <a:t>Effective Organizational Management Panel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55224"/>
            <a:ext cx="12192000" cy="1500187"/>
          </a:xfrm>
        </p:spPr>
        <p:txBody>
          <a:bodyPr/>
          <a:lstStyle/>
          <a:p>
            <a:r>
              <a:rPr lang="en-US" dirty="0"/>
              <a:t>Lubomyr Kwasnycia, Yuri Blanarovich, Halya Duda, Andrew Bihun</a:t>
            </a:r>
          </a:p>
        </p:txBody>
      </p:sp>
    </p:spTree>
    <p:extLst>
      <p:ext uri="{BB962C8B-B14F-4D97-AF65-F5344CB8AC3E}">
        <p14:creationId xmlns:p14="http://schemas.microsoft.com/office/powerpoint/2010/main" val="100699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FDB0884-49D0-A24A-80C4-6AC9A7ADE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59655"/>
            <a:ext cx="10515600" cy="16951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1994 100 TWG Annual Meeting </a:t>
            </a:r>
            <a:br>
              <a:rPr lang="en-US" sz="3600" b="1" dirty="0"/>
            </a:br>
            <a:r>
              <a:rPr lang="en-US" sz="3600" b="1" dirty="0"/>
              <a:t>February 25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713874"/>
            <a:ext cx="12192000" cy="310192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See 1994 March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Elected to the Board: Mykola Babiak – President; Andrew Bihun – Vice President; (rotational)- Secretary; Roman Stelmach – Treasurer; (rotational)– Events Director; Maria Kulczycky - Public Relations; Michael Terpak – Membership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Members at Large: Laryssa Chopivsky (cultural events), Adrian Karmazyn (Fellowship Fund), Lydia Chopivsky-Benson, Orest Deychakiwsky, Michael Drabyk, Yurij Holowinsky, Ksenia Kuzmycz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Auditing Committee: Steven Boyduy, Andrew Charchalis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Guest speakers: Myron Wasylyk, Ian Brzezinski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292 TWG Leadership Conference </a:t>
            </a:r>
            <a:br>
              <a:rPr lang="en-US" sz="3600" b="1" dirty="0"/>
            </a:br>
            <a:r>
              <a:rPr lang="en-US" sz="3600" b="1" dirty="0"/>
              <a:t>Ukrainian Embassy </a:t>
            </a:r>
            <a:br>
              <a:rPr lang="en-US" sz="3600" b="1" dirty="0"/>
            </a:br>
            <a:r>
              <a:rPr lang="en-US" sz="3600" b="1" dirty="0"/>
              <a:t>Recital </a:t>
            </a:r>
            <a:br>
              <a:rPr lang="en-US" sz="3600" b="1" dirty="0"/>
            </a:br>
            <a:r>
              <a:rPr lang="en-US" sz="3600" b="1" dirty="0"/>
              <a:t>October 16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15132"/>
            <a:ext cx="12192000" cy="1074518"/>
          </a:xfrm>
        </p:spPr>
        <p:txBody>
          <a:bodyPr/>
          <a:lstStyle/>
          <a:p>
            <a:r>
              <a:rPr lang="en-US" sz="2200" dirty="0"/>
              <a:t>Volodymyr Vynnytsky, Vagram Saradjian, Valeriy Kuchinsky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1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767B93-D803-514A-B222-A4897299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298 TWG Leadership Conference </a:t>
            </a:r>
            <a:br>
              <a:rPr lang="en-US" sz="3600" b="1" dirty="0"/>
            </a:br>
            <a:r>
              <a:rPr lang="en-US" sz="3600" b="1" dirty="0"/>
              <a:t>Special Guests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64369"/>
            <a:ext cx="11347450" cy="1025281"/>
          </a:xfrm>
        </p:spPr>
        <p:txBody>
          <a:bodyPr>
            <a:normAutofit/>
          </a:bodyPr>
          <a:lstStyle/>
          <a:p>
            <a:r>
              <a:rPr lang="en-US" sz="2200" dirty="0"/>
              <a:t>Lviv Institute of Management Students</a:t>
            </a:r>
          </a:p>
        </p:txBody>
      </p:sp>
    </p:spTree>
    <p:extLst>
      <p:ext uri="{BB962C8B-B14F-4D97-AF65-F5344CB8AC3E}">
        <p14:creationId xmlns:p14="http://schemas.microsoft.com/office/powerpoint/2010/main" val="71184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9236523-3010-294B-94F3-90FDC8C6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905"/>
            <a:ext cx="10515600" cy="12309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1994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39883"/>
            <a:ext cx="12192000" cy="2440745"/>
          </a:xfrm>
        </p:spPr>
        <p:txBody>
          <a:bodyPr>
            <a:normAutofit/>
          </a:bodyPr>
          <a:lstStyle/>
          <a:p>
            <a:r>
              <a:rPr lang="en-US" sz="2200" b="1" dirty="0"/>
              <a:t>Reflections of TWG Members in Kyiv: </a:t>
            </a:r>
            <a:r>
              <a:rPr lang="en-US" sz="2200" dirty="0"/>
              <a:t>Mykola Deychakiwsky, Katya Bowers</a:t>
            </a:r>
          </a:p>
          <a:p>
            <a:r>
              <a:rPr lang="en-US" sz="2200" b="1" dirty="0"/>
              <a:t>Joint Venture Business Presentation:</a:t>
            </a:r>
            <a:r>
              <a:rPr lang="en-US" sz="2200" dirty="0"/>
              <a:t> Marijka Helbig, Anatolii Popadiuk</a:t>
            </a:r>
          </a:p>
          <a:p>
            <a:r>
              <a:rPr lang="en-US" sz="2200" b="1" dirty="0"/>
              <a:t>Honorary Membership to Amb. Bilorus: </a:t>
            </a:r>
            <a:r>
              <a:rPr lang="en-US" sz="2200" dirty="0"/>
              <a:t>TWG President Mykola Babiak, Amb. Oleh Bilorus, Larisa Bilorus</a:t>
            </a:r>
          </a:p>
          <a:p>
            <a:r>
              <a:rPr lang="en-US" sz="2200" dirty="0"/>
              <a:t>Reception for Congressman Maurice Hinchey</a:t>
            </a:r>
          </a:p>
          <a:p>
            <a:r>
              <a:rPr lang="en-US" sz="2200" dirty="0"/>
              <a:t>Reception for Dmytro Tabachnyk</a:t>
            </a:r>
          </a:p>
        </p:txBody>
      </p:sp>
    </p:spTree>
    <p:extLst>
      <p:ext uri="{BB962C8B-B14F-4D97-AF65-F5344CB8AC3E}">
        <p14:creationId xmlns:p14="http://schemas.microsoft.com/office/powerpoint/2010/main" val="266130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curtain&#10;&#10;Description automatically generated">
            <a:extLst>
              <a:ext uri="{FF2B5EF4-FFF2-40B4-BE49-F238E27FC236}">
                <a16:creationId xmlns:a16="http://schemas.microsoft.com/office/drawing/2014/main" id="{FDD3C6AB-E8A3-CB48-BDFF-A04ECF40B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14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 in front of a curtain&#10;&#10;Description automatically generated">
            <a:extLst>
              <a:ext uri="{FF2B5EF4-FFF2-40B4-BE49-F238E27FC236}">
                <a16:creationId xmlns:a16="http://schemas.microsoft.com/office/drawing/2014/main" id="{6C768887-6A54-AA43-B2C7-33EC174D8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4F59271D-4A78-FF42-AAE6-135BED5F6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310 TWG Reception for Congressman Maurice Hinchey </a:t>
            </a:r>
            <a:br>
              <a:rPr lang="en-US" sz="3600" b="1" dirty="0"/>
            </a:br>
            <a:r>
              <a:rPr lang="en-US" sz="3600" b="1" dirty="0"/>
              <a:t>Chinatown Restaurant </a:t>
            </a:r>
            <a:br>
              <a:rPr lang="en-US" sz="3600" b="1" dirty="0"/>
            </a:br>
            <a:r>
              <a:rPr lang="en-US" sz="3600" b="1" dirty="0"/>
              <a:t>March 16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Marta Chomiak, Theodor Kostiuk, George Masiuk, Dmitro Markov, Maurice Hinchey, TWG President Mykola Babiak, Raymond Arent</a:t>
            </a:r>
          </a:p>
          <a:p>
            <a:r>
              <a:rPr lang="en-US" sz="2200" dirty="0"/>
              <a:t>Theodor Kostiuk, Ross Chomiak, Dmitro Markov, Maurice Hinchey, TWG President Mykola Babiak, Marta Chomiak, George Sierant, Roman Stelmach, George Masiuk, Mike Drabyk, Raymond Arent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8764415-A5C5-7948-8225-2E2835223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 in front of a curtain&#10;&#10;Description automatically generated">
            <a:extLst>
              <a:ext uri="{FF2B5EF4-FFF2-40B4-BE49-F238E27FC236}">
                <a16:creationId xmlns:a16="http://schemas.microsoft.com/office/drawing/2014/main" id="{FAB813CC-82A6-3343-915D-E9CF0544C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0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0287015-239F-504D-A304-1C0D1A8A2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5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169E-84B3-D949-892C-784338F3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64947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320 TWG Meeting with Dmytro Tabachnyk</a:t>
            </a:r>
            <a:br>
              <a:rPr lang="en-US" sz="3600" b="1" dirty="0"/>
            </a:br>
            <a:r>
              <a:rPr lang="en-US" sz="3600" b="1" dirty="0"/>
              <a:t>La Brasserie Restaurant 239 Massachusetts Ave NE WDC </a:t>
            </a:r>
            <a:br>
              <a:rPr lang="en-US" sz="3600" b="1" dirty="0"/>
            </a:br>
            <a:r>
              <a:rPr lang="en-US" sz="3600" b="1" dirty="0"/>
              <a:t>August 29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B5BB-60C0-4244-A6A3-EEC78D6D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94031"/>
            <a:ext cx="12192000" cy="1095619"/>
          </a:xfrm>
        </p:spPr>
        <p:txBody>
          <a:bodyPr/>
          <a:lstStyle/>
          <a:p>
            <a:r>
              <a:rPr lang="en-US" sz="2200" dirty="0"/>
              <a:t>TWG President Mykola Babiak, Andrew Bihun, Dmytro Tabachnyk</a:t>
            </a:r>
          </a:p>
          <a:p>
            <a:r>
              <a:rPr lang="en-US" sz="2200" dirty="0"/>
              <a:t>Andrew Bihun, TWG President Mykola Babiak, Dmytro Tabachnyk</a:t>
            </a:r>
          </a:p>
          <a:p>
            <a:endParaRPr lang="en-US" sz="2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posing for a photo&#10;&#10;Description automatically generated">
            <a:extLst>
              <a:ext uri="{FF2B5EF4-FFF2-40B4-BE49-F238E27FC236}">
                <a16:creationId xmlns:a16="http://schemas.microsoft.com/office/drawing/2014/main" id="{66FC7B54-F4DA-FB47-9D82-33E34148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7" b="6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12219C7-F6C6-E64F-8C38-6F2666F27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2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1994 400 TWG Co-sponsored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b="1" dirty="0"/>
              <a:t>Ukrainian American Business and Professional Associations meeting</a:t>
            </a:r>
          </a:p>
          <a:p>
            <a:r>
              <a:rPr lang="en-US" sz="2200" b="1" dirty="0"/>
              <a:t>Johns Hopkins University School of Advanced International Studies (SAIS) Economic Delegation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7523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BF5A-6F5C-5148-99FB-76A13C71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410 TWG a Member of Federation of Ukrainian American Business and Professional Associations</a:t>
            </a:r>
            <a:br>
              <a:rPr lang="en-US" sz="3600" b="1" dirty="0"/>
            </a:br>
            <a:r>
              <a:rPr lang="en-US" sz="3600" b="1" dirty="0"/>
              <a:t>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C5385-FAC2-8B4B-BE38-5724B030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97427"/>
            <a:ext cx="12192000" cy="1500187"/>
          </a:xfrm>
        </p:spPr>
        <p:txBody>
          <a:bodyPr/>
          <a:lstStyle/>
          <a:p>
            <a:r>
              <a:rPr lang="en-US" sz="2200" dirty="0"/>
              <a:t>TWG President Mykola Babiak, Anna Mostovych, Areta Pawlynsky, Christine Hoshowsky, Ihor Havryluk, Rosalie Kapustij, Emil Bandriwsky, Federation President Lydia Chopivsky-Benson, Bohdan Vitvitsky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4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C9D3CFD-3089-EF44-A85D-89BE35BDA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6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C9D3CFD-3089-EF44-A85D-89BE35BDA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67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3E02-37C1-C545-9108-FB03CF17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420 TWG Co-sponsored with Johns Hopkins University School of Advanced International Studies (SAIS) </a:t>
            </a:r>
            <a:br>
              <a:rPr lang="en-US" sz="3600" b="1" dirty="0"/>
            </a:br>
            <a:r>
              <a:rPr lang="en-US" sz="3600" b="1" dirty="0"/>
              <a:t>Economic Delegation at SAIS January 26 Photographs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6FA9D-FFDA-7647-B589-F3484EC9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364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Anton Buteyko, Victor Yushchenko, Roman Shpek, Amb. Oleh Bilorus, Bohdan Hawrylyshyn, Andrew Bihun</a:t>
            </a:r>
          </a:p>
          <a:p>
            <a:r>
              <a:rPr lang="en-US" dirty="0"/>
              <a:t>Victor Yushchenko</a:t>
            </a:r>
          </a:p>
          <a:p>
            <a:r>
              <a:rPr lang="en-US" dirty="0"/>
              <a:t>Anton Buteyko</a:t>
            </a:r>
          </a:p>
          <a:p>
            <a:r>
              <a:rPr lang="en-US" dirty="0"/>
              <a:t>Roman Shpek</a:t>
            </a:r>
          </a:p>
          <a:p>
            <a:r>
              <a:rPr lang="en-US" dirty="0"/>
              <a:t>Bohdan Hawrylyshyn</a:t>
            </a:r>
          </a:p>
        </p:txBody>
      </p:sp>
    </p:spTree>
    <p:extLst>
      <p:ext uri="{BB962C8B-B14F-4D97-AF65-F5344CB8AC3E}">
        <p14:creationId xmlns:p14="http://schemas.microsoft.com/office/powerpoint/2010/main" val="1620803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on a stage&#10;&#10;Description automatically generated">
            <a:extLst>
              <a:ext uri="{FF2B5EF4-FFF2-40B4-BE49-F238E27FC236}">
                <a16:creationId xmlns:a16="http://schemas.microsoft.com/office/drawing/2014/main" id="{CC22822A-0AD6-A947-931E-D1472D4FD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7" b="30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curtain&#10;&#10;Description automatically generated">
            <a:extLst>
              <a:ext uri="{FF2B5EF4-FFF2-40B4-BE49-F238E27FC236}">
                <a16:creationId xmlns:a16="http://schemas.microsoft.com/office/drawing/2014/main" id="{4C1C20BE-83E3-064F-A28D-CC0393CFA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6F5E220-DC0D-C846-875D-4308A943C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966035-55E1-0649-99D0-B6F9B6D3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31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A6AD5EE-14AD-DE4C-9943-2BE220D85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5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sign on a wall&#10;&#10;Description automatically generated">
            <a:extLst>
              <a:ext uri="{FF2B5EF4-FFF2-40B4-BE49-F238E27FC236}">
                <a16:creationId xmlns:a16="http://schemas.microsoft.com/office/drawing/2014/main" id="{BC253FC0-4FDC-8744-9FD0-C964D0AD8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5" b="133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6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9A35-5CCE-F647-9C37-969B8374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TWG Social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AE02A-7937-7743-8876-17CBBAF4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7" y="4589463"/>
            <a:ext cx="12142763" cy="1500187"/>
          </a:xfrm>
        </p:spPr>
        <p:txBody>
          <a:bodyPr/>
          <a:lstStyle/>
          <a:p>
            <a:r>
              <a:rPr lang="en-US" sz="2200" dirty="0"/>
              <a:t>Ukrainian Independence Day Celebration: Yurij Holowinsky, Sophia Caryk, Jane Kunka, Eugene Iwanciw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5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5D784CC-C191-A04D-8061-E73D7E805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0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9AA-992E-0340-A407-7C9420FB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1994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DDB5-4258-5B45-B858-93574833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462854"/>
            <a:ext cx="11347450" cy="21700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TWGCF Inaugural Reception</a:t>
            </a:r>
          </a:p>
          <a:p>
            <a:r>
              <a:rPr lang="en-US" sz="2600" dirty="0"/>
              <a:t>Les Kurbas Young Theater of Lviv</a:t>
            </a:r>
          </a:p>
          <a:p>
            <a:r>
              <a:rPr lang="en-US" sz="2600" dirty="0"/>
              <a:t>Skoryk and Chmyr</a:t>
            </a:r>
          </a:p>
          <a:p>
            <a:r>
              <a:rPr lang="en-US" sz="2600" dirty="0"/>
              <a:t>Leadership Conference Reception</a:t>
            </a:r>
          </a:p>
          <a:p>
            <a:r>
              <a:rPr lang="en-US" sz="2600" dirty="0"/>
              <a:t>Leadership Conference Recital</a:t>
            </a:r>
          </a:p>
          <a:p>
            <a:r>
              <a:rPr lang="en-US" sz="2600" dirty="0"/>
              <a:t>Olga Hirshhorn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curtain&#10;&#10;Description automatically generated">
            <a:extLst>
              <a:ext uri="{FF2B5EF4-FFF2-40B4-BE49-F238E27FC236}">
                <a16:creationId xmlns:a16="http://schemas.microsoft.com/office/drawing/2014/main" id="{9822357C-A072-6D4E-94CF-A61F73549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3AB7-93D5-8042-9FD0-7286C59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1350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200 TWG Leadership Conference </a:t>
            </a:r>
            <a:br>
              <a:rPr lang="en-US" sz="3600" b="1" dirty="0"/>
            </a:br>
            <a:r>
              <a:rPr lang="en-US" sz="3600" b="1" dirty="0"/>
              <a:t>Georgetown University Conference Center </a:t>
            </a:r>
            <a:br>
              <a:rPr lang="en-US" sz="3600" b="1" dirty="0"/>
            </a:br>
            <a:r>
              <a:rPr lang="en-US" sz="3600" b="1" dirty="0"/>
              <a:t>October 14-16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5F28-6754-7440-9A37-12B1E10AF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 Leadership Conference Announcement and Planning in 1994 March TWG NEWS, page 1</a:t>
            </a:r>
          </a:p>
          <a:p>
            <a:r>
              <a:rPr lang="en-US" dirty="0"/>
              <a:t>See Leadership Conference Planning in 1994 June-July and August-September TWG NEWS, page 3</a:t>
            </a:r>
          </a:p>
          <a:p>
            <a:r>
              <a:rPr lang="en-US" dirty="0"/>
              <a:t>See TWG_1994_Leadership_Conference_Booklet for Conference Program and Speaker Biographies</a:t>
            </a:r>
          </a:p>
          <a:p>
            <a:r>
              <a:rPr lang="en-US" dirty="0"/>
              <a:t>See 1994 November-December TWG NEWS for Leadership Conference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7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210 TWG Leadership Conference </a:t>
            </a:r>
            <a:br>
              <a:rPr lang="en-US" sz="3600" b="1" dirty="0"/>
            </a:br>
            <a:r>
              <a:rPr lang="en-US" sz="3600" b="1" dirty="0"/>
              <a:t>Opening Address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65895"/>
            <a:ext cx="12192000" cy="1123755"/>
          </a:xfrm>
        </p:spPr>
        <p:txBody>
          <a:bodyPr>
            <a:normAutofit/>
          </a:bodyPr>
          <a:lstStyle/>
          <a:p>
            <a:r>
              <a:rPr lang="en-US" sz="2200" dirty="0"/>
              <a:t>James Collins</a:t>
            </a:r>
          </a:p>
        </p:txBody>
      </p:sp>
    </p:spTree>
    <p:extLst>
      <p:ext uri="{BB962C8B-B14F-4D97-AF65-F5344CB8AC3E}">
        <p14:creationId xmlns:p14="http://schemas.microsoft.com/office/powerpoint/2010/main" val="413465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E2D50347-8C6C-FD48-B93C-8544D271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4CDF-5CAD-8942-A44B-8CFBA55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1994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15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C5B-5BD3-6741-AAC3-E140F29B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22166"/>
            <a:ext cx="12192000" cy="1067484"/>
          </a:xfrm>
        </p:spPr>
        <p:txBody>
          <a:bodyPr/>
          <a:lstStyle/>
          <a:p>
            <a:r>
              <a:rPr lang="en-US" dirty="0"/>
              <a:t>Kostyantyn Morozov, James Collins</a:t>
            </a:r>
          </a:p>
        </p:txBody>
      </p:sp>
    </p:spTree>
    <p:extLst>
      <p:ext uri="{BB962C8B-B14F-4D97-AF65-F5344CB8AC3E}">
        <p14:creationId xmlns:p14="http://schemas.microsoft.com/office/powerpoint/2010/main" val="146644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2310</Words>
  <Application>Microsoft Macintosh PowerPoint</Application>
  <PresentationFormat>Widescreen</PresentationFormat>
  <Paragraphs>208</Paragraphs>
  <Slides>46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TWG 1994 Photos</vt:lpstr>
      <vt:lpstr>1994 100 TWG Annual Meeting  February 25 Photographs</vt:lpstr>
      <vt:lpstr>PowerPoint Presentation</vt:lpstr>
      <vt:lpstr>PowerPoint Presentation</vt:lpstr>
      <vt:lpstr>PowerPoint Presentation</vt:lpstr>
      <vt:lpstr>1994 200 TWG Leadership Conference  Georgetown University Conference Center  October 14-16 Photographs</vt:lpstr>
      <vt:lpstr>1994 210 TWG Leadership Conference  Opening Address  October 15 Photographs</vt:lpstr>
      <vt:lpstr>PowerPoint Presentation</vt:lpstr>
      <vt:lpstr>1994 220 TWG Leadership Conference  Luncheon  October 15 Photographs</vt:lpstr>
      <vt:lpstr>PowerPoint Presentation</vt:lpstr>
      <vt:lpstr>1994 230 TWG Leadership Conference  Banquet  October 15 Photographs</vt:lpstr>
      <vt:lpstr>PowerPoint Presentation</vt:lpstr>
      <vt:lpstr>1994 240 TWG Leadership Conference  Global Ukrainian Professional Activities Panel  October 15 Photographs</vt:lpstr>
      <vt:lpstr>PowerPoint Presentation</vt:lpstr>
      <vt:lpstr>PowerPoint Presentation</vt:lpstr>
      <vt:lpstr>1994 250 TWG Leadership Conference  Electronic Highway Panel  October 15 Photographs</vt:lpstr>
      <vt:lpstr>PowerPoint Presentation</vt:lpstr>
      <vt:lpstr>1994 260 TWG Leadership Conference  Effective Organizational Management Panel  October 15 Photographs</vt:lpstr>
      <vt:lpstr>PowerPoint Presentation</vt:lpstr>
      <vt:lpstr>1994 292 TWG Leadership Conference  Ukrainian Embassy  Recital  October 16 Photograph</vt:lpstr>
      <vt:lpstr>PowerPoint Presentation</vt:lpstr>
      <vt:lpstr>1994 298 TWG Leadership Conference  Special Guests  October 15 Photographs</vt:lpstr>
      <vt:lpstr>PowerPoint Presentation</vt:lpstr>
      <vt:lpstr>1994 300 TWG Events Photographs</vt:lpstr>
      <vt:lpstr>PowerPoint Presentation</vt:lpstr>
      <vt:lpstr>PowerPoint Presentation</vt:lpstr>
      <vt:lpstr>PowerPoint Presentation</vt:lpstr>
      <vt:lpstr>1994 310 TWG Reception for Congressman Maurice Hinchey  Chinatown Restaurant  March 16 Photographs</vt:lpstr>
      <vt:lpstr>PowerPoint Presentation</vt:lpstr>
      <vt:lpstr>PowerPoint Presentation</vt:lpstr>
      <vt:lpstr>1994 320 TWG Meeting with Dmytro Tabachnyk La Brasserie Restaurant 239 Massachusetts Ave NE WDC  August 29 Photographs</vt:lpstr>
      <vt:lpstr>PowerPoint Presentation</vt:lpstr>
      <vt:lpstr>PowerPoint Presentation</vt:lpstr>
      <vt:lpstr>1994 400 TWG Co-sponsored Events Photographs</vt:lpstr>
      <vt:lpstr>1994 410 TWG a Member of Federation of Ukrainian American Business and Professional Associations Photograph</vt:lpstr>
      <vt:lpstr>PowerPoint Presentation</vt:lpstr>
      <vt:lpstr>PowerPoint Presentation</vt:lpstr>
      <vt:lpstr>1994 420 TWG Co-sponsored with Johns Hopkins University School of Advanced International Studies (SAIS)  Economic Delegation at SAIS January 26 Photographs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TWG Social Events</vt:lpstr>
      <vt:lpstr>PowerPoint Presentation</vt:lpstr>
      <vt:lpstr>See TWGCF Photo Album for 1994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TWG_1994_Photos</dc:title>
  <dc:creator>George Masiuk</dc:creator>
  <cp:lastModifiedBy>George Masiuk</cp:lastModifiedBy>
  <cp:revision>37</cp:revision>
  <dcterms:created xsi:type="dcterms:W3CDTF">2020-09-13T17:21:58Z</dcterms:created>
  <dcterms:modified xsi:type="dcterms:W3CDTF">2020-10-25T18:12:33Z</dcterms:modified>
</cp:coreProperties>
</file>