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57" r:id="rId4"/>
    <p:sldId id="258" r:id="rId5"/>
    <p:sldId id="268" r:id="rId6"/>
    <p:sldId id="269" r:id="rId7"/>
    <p:sldId id="259" r:id="rId8"/>
    <p:sldId id="270" r:id="rId9"/>
    <p:sldId id="271" r:id="rId10"/>
    <p:sldId id="260" r:id="rId11"/>
    <p:sldId id="272" r:id="rId12"/>
    <p:sldId id="261" r:id="rId13"/>
    <p:sldId id="262" r:id="rId14"/>
    <p:sldId id="263" r:id="rId15"/>
    <p:sldId id="273" r:id="rId16"/>
    <p:sldId id="264" r:id="rId17"/>
    <p:sldId id="274" r:id="rId18"/>
    <p:sldId id="265" r:id="rId19"/>
    <p:sldId id="276" r:id="rId20"/>
    <p:sldId id="275" r:id="rId21"/>
    <p:sldId id="266" r:id="rId22"/>
    <p:sldId id="277" r:id="rId23"/>
    <p:sldId id="278" r:id="rId24"/>
    <p:sldId id="267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5"/>
    <p:restoredTop sz="91295"/>
  </p:normalViewPr>
  <p:slideViewPr>
    <p:cSldViewPr snapToGrid="0" snapToObjects="1" showGuides="1">
      <p:cViewPr varScale="1">
        <p:scale>
          <a:sx n="185" d="100"/>
          <a:sy n="185" d="100"/>
        </p:scale>
        <p:origin x="158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36312-BCE5-114B-9E30-E2D11C54A1BF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838E3-26A2-744E-8B9F-553963D25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5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TWG_Photo_1995_No_221__Oct_7__Leadership_Conference_Luncheon_Speaker__Assistant_to_President_&amp;_Chief_of_Staff_to_First_Lady_Melanne_Verveer__TWG_Public_Relations_Jane_Kunka__TWG_President_George_Masiuk__TWG_NEWS_Editor_Yaro_ Bihun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1995 October TWG NEWS, page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838E3-26A2-744E-8B9F-553963D250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51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TWG_Photo_1995_No_294__Oct_8__Leadership_Conference__Pianist_John_Stetch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1995 Summer TWG NEWS, page 5, for event announcement and October TWG NEWS, page 12,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838E3-26A2-744E-8B9F-553963D250C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80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TWG_Photo_1995_No_533__Oct_8__Leadership_Conference__Pianist_John_Stetch__TWG_Cultural_Fund_Director_Laryssa_Lapychak_Chopivsky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1995 Summer TWG NEWS, page 5, for event announcement and October TWG NEWS, page 12, for event coverage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838E3-26A2-744E-8B9F-553963D250C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97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TWG_Photo_1995_No_305__Mar_30__St_Sophia_Religious_Association__TWG_Event__General_Kostyantyn_Morozov_Addresses_Washington_Community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1995 February TWG NEWS, pages 1 and 11, for event announcement and March-April TWG NEWS, page 1,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838E3-26A2-744E-8B9F-553963D250C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9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TWG_Photo_1995_No_310__Nov_17__Freedom_House__TWG_Event__Parliamentary_Development_Project_Director_Bohdan_Radejko_and_Pylyp_Orlyk_Institute_Director_Markian_Bilynskyj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1996 January TWG NEWS, page 4,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838E3-26A2-744E-8B9F-553963D250C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91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TWG_Photo_1995_No_401__Jan_20__International_Club_of_Washington__Former_Ukraine_President_Leonid_Kravchuk__flanked_by__TWG_President_Mykola_Babiak__and__President_Federation_of_Ukr_Am_Business_and_Professional_Associations_Lydia_Chopivsky_Benson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1995 January TWG NEWS, page 1,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838E3-26A2-744E-8B9F-553963D250C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7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TWG_Photo_1995_No_222__Oct_7__Leadership_Conference__Luncheon_Speaker__Assistant_to_President_&amp;_Chief_of_Staff_to_First_Lady_Melanne_Verveer_TWG_Public_Relations_Jane_Kunka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1995 October TWG NEWS, page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838E3-26A2-744E-8B9F-553963D250C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86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838E3-26A2-744E-8B9F-553963D250C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6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TWG_Photo_1995_No_232__Oct_7__Leadership_Conference__TWG_Journalism_Awards__VOA_Ukrainian_Service_Chief_Wolodymyr_Bilajiw__VOA_Director_Geoffrey_Cowan__Former_Ukrainian_Service_Chiefs_Michael_Terpak_and_Mykola_Francuzenko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1995 October TWG NEWS, page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838E3-26A2-744E-8B9F-553963D250C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28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TWG_Photo_1995_No_234__Oct_7__Leadership_Conference__Saturday_Evening_Cabaret_and_Dance__Slavko_and_Darka__Slavko_Halatyn__Darka_Konopada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October TWG NEWS, page 5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838E3-26A2-744E-8B9F-553963D250C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46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TWG_Photo_1995_No_241__Oct_7__Leadership_Conference__Developing_Consensus_on_Community_Goals_Panel__Professor_of_History_York_University_Toronto_Orest_Subtelny__International_Management_Institute_Director_Andrij_Masiuk__TWG_President_George_Masiuk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October TWG NEWS, page 6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838E3-26A2-744E-8B9F-553963D250C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94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838E3-26A2-744E-8B9F-553963D250C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88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TWG_Photo_1995_No_271__Oct_7__Leadership_Conference__US_Ukraine_Foundation_President_Nadia_McConnell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1995 October TWG NEWS, page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838E3-26A2-744E-8B9F-553963D250C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97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TWG_Photo_1995_No_291__Oct_8__Leadership_Conference__TWG_President_George_Masiuk__Ukrainian_Ambassador_Yuriy_Shcherbak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October TWG NEWS, page 1, and transcript on page 3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838E3-26A2-744E-8B9F-553963D250C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3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2A49-18AA-7D45-A18F-7F9B10639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30BEC-49BD-3D4B-9B39-97D28CA8A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85969-E5B4-1746-AC0D-CEA25431C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3447-AC8F-4E49-8F26-CA039B6E7A43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25B40-7079-6944-B3D3-30B943446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48D04-7097-F042-9BC9-AFED1E41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83A9-D989-B147-8F1E-CA84493FF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73F8D-344C-984F-9EE3-A31F227FD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3707C-F20B-1B4B-A7B3-D5CD14728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F91BC-4BE5-6047-83B1-31852A47C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3447-AC8F-4E49-8F26-CA039B6E7A43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A93D3-42F5-604A-B6E6-3BE1FA8A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0DC4E-B674-CB4E-BAA1-9BFFA755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83A9-D989-B147-8F1E-CA84493FF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9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6944B-7F0D-6343-B322-B96EA85CF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6577D-4637-6946-B738-22ED732FB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1AC4E-C743-BD45-9324-8F5C9312C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3447-AC8F-4E49-8F26-CA039B6E7A43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64443-1E66-4F4C-82D7-B74B013C2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EABC9-B3A7-9544-9295-A7274D7E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83A9-D989-B147-8F1E-CA84493FF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79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CD8EE-7535-7D4B-8912-106617EAB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B588B-C4DB-5E41-B5AF-B234BF822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8CDF7-C0A3-404D-87E1-92507D68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3447-AC8F-4E49-8F26-CA039B6E7A43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B6E95-4E46-AC44-BB95-29FE9C6C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135E5-81F0-AA45-ACC5-502F4F1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83A9-D989-B147-8F1E-CA84493FF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8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6491-7438-E24E-A85B-74B619DD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FFD1D-85C5-D349-8987-6FA31C53D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59BAF-55D8-2F4A-8F80-B5129D8CB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3447-AC8F-4E49-8F26-CA039B6E7A43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06A5B-1FB4-734D-B5F4-427ED3484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A0B95-03D4-EE43-82CC-1F9CBD69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83A9-D989-B147-8F1E-CA84493FF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2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940AF-755C-424D-8F1F-B17BB2C1A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31AE9-445F-FD4D-BD28-7D2DA94B2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62FF8-E948-364A-B3DE-400AD0081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B2282-AA19-FB43-BAED-35DA822BB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3447-AC8F-4E49-8F26-CA039B6E7A43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4EAF3-FC5F-214C-97F3-D8FE15B6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2EA24-802F-6B44-A389-68C952F7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83A9-D989-B147-8F1E-CA84493FF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1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76FF4-882F-3146-A65B-D7CB83DC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860AD-4808-134D-94CF-8ADB66206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2DF04-230F-E647-AA0B-6F16E1D9A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06DBD-1245-D543-8111-618D4B2AE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C5457D-D232-A94A-9BBC-6957F1982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2A49B-0496-B246-803C-7BDD854FB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3447-AC8F-4E49-8F26-CA039B6E7A43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7F7839-E5A7-D54D-A600-59EFBAB6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C2385-BB22-2248-9533-2807010A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83A9-D989-B147-8F1E-CA84493FF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9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0AB5-BC0E-C248-9BB2-F75E6BE9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B5524-AC57-7D46-95E8-569BAD2C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3447-AC8F-4E49-8F26-CA039B6E7A43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5C8410-DDFC-CF4D-A07C-F3D6FE3F1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FF795-188B-C54C-9B23-C02D4E5A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83A9-D989-B147-8F1E-CA84493FF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5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5FDB1-DA9A-354E-B6BA-BA22A3307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3447-AC8F-4E49-8F26-CA039B6E7A43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F718A-26D1-3649-8567-C20559F47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F6AE3-E39D-114F-AC06-2A59FD20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83A9-D989-B147-8F1E-CA84493FF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6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8A5C-AD62-634E-ADD2-B132252C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7322A-62A6-8241-917B-8FF6FD5DF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CCA48-0059-4843-83BD-2DD45FC6E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68108-A559-534E-822A-85A49FB4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3447-AC8F-4E49-8F26-CA039B6E7A43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C47D4-7212-BB4C-B783-6A9C26CB3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991ED-9886-3F4F-8D99-16DE38BD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83A9-D989-B147-8F1E-CA84493FF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B4E0-F6FE-454B-AEC3-4E38CB30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E36CBC-77C4-AB43-B511-F5CE6564A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4D1D7-2A44-FD48-BD30-22B249930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DA352-60E3-F64A-990C-B2A587D69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3447-AC8F-4E49-8F26-CA039B6E7A43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CAF5A-83E4-714A-B99B-B9521200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DA646-7377-BB4F-A33A-5A9D118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83A9-D989-B147-8F1E-CA84493FF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3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02A75E-4591-A94C-9B55-5986458E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45DB8-05EB-9F42-8570-C156B4014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3A761-D4D2-494D-8BB1-51FBEEB7B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B3447-AC8F-4E49-8F26-CA039B6E7A43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BADC-805F-B748-913D-E1349FA95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956C3-20FF-834C-8C4A-C25804315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C83A9-D989-B147-8F1E-CA84493FF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4E53-BF77-534B-B2A2-3126B77CD8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1995 TWG Photos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2360B-574B-0949-8945-1A83D7DBF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0750"/>
            <a:ext cx="9144000" cy="1287049"/>
          </a:xfrm>
        </p:spPr>
        <p:txBody>
          <a:bodyPr/>
          <a:lstStyle/>
          <a:p>
            <a:r>
              <a:rPr lang="en-US" dirty="0"/>
              <a:t>Created October 25, 2020</a:t>
            </a:r>
          </a:p>
        </p:txBody>
      </p:sp>
    </p:spTree>
    <p:extLst>
      <p:ext uri="{BB962C8B-B14F-4D97-AF65-F5344CB8AC3E}">
        <p14:creationId xmlns:p14="http://schemas.microsoft.com/office/powerpoint/2010/main" val="1114818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05EF-5818-D945-9F95-74A72644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1995 240 TWG Leadership Conference </a:t>
            </a:r>
            <a:br>
              <a:rPr lang="en-US" sz="3600" b="1" dirty="0"/>
            </a:br>
            <a:r>
              <a:rPr lang="en-US" sz="3400" b="1" dirty="0"/>
              <a:t>1st Panel: Developing a Consensus on Ukrainian Community Goals </a:t>
            </a:r>
            <a:br>
              <a:rPr lang="en-US" sz="3600" b="1" dirty="0"/>
            </a:br>
            <a:r>
              <a:rPr lang="en-US" sz="3600" b="1" dirty="0"/>
              <a:t>October 7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597F3-8958-E449-A6E1-ED5F14113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160047"/>
            <a:ext cx="12192000" cy="1500187"/>
          </a:xfrm>
        </p:spPr>
        <p:txBody>
          <a:bodyPr>
            <a:normAutofit/>
          </a:bodyPr>
          <a:lstStyle/>
          <a:p>
            <a:r>
              <a:rPr lang="en-US" sz="2200" dirty="0"/>
              <a:t>Andrij Masiuk, Orest Subtelny, TWG President George Masiuk</a:t>
            </a:r>
          </a:p>
        </p:txBody>
      </p:sp>
    </p:spTree>
    <p:extLst>
      <p:ext uri="{BB962C8B-B14F-4D97-AF65-F5344CB8AC3E}">
        <p14:creationId xmlns:p14="http://schemas.microsoft.com/office/powerpoint/2010/main" val="258951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book, table&#10;&#10;Description automatically generated">
            <a:extLst>
              <a:ext uri="{FF2B5EF4-FFF2-40B4-BE49-F238E27FC236}">
                <a16:creationId xmlns:a16="http://schemas.microsoft.com/office/drawing/2014/main" id="{E1F0FF8D-6313-3543-AB76-9D638DF39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983" y="643466"/>
            <a:ext cx="853803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78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05EF-5818-D945-9F95-74A72644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1995 250 TWG Leadership Conference </a:t>
            </a:r>
            <a:br>
              <a:rPr lang="en-US" sz="3600" b="1" dirty="0"/>
            </a:br>
            <a:r>
              <a:rPr lang="en-US" sz="3400" b="1" dirty="0"/>
              <a:t>2nd Panel: Providing Services to the Ukrainian-American Community </a:t>
            </a:r>
            <a:br>
              <a:rPr lang="en-US" sz="3600" b="1" dirty="0"/>
            </a:br>
            <a:r>
              <a:rPr lang="en-US" sz="3600" b="1" dirty="0"/>
              <a:t>October 7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597F3-8958-E449-A6E1-ED5F14113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1347450" cy="1500187"/>
          </a:xfrm>
        </p:spPr>
        <p:txBody>
          <a:bodyPr/>
          <a:lstStyle/>
          <a:p>
            <a:r>
              <a:rPr lang="en-US" sz="2200" dirty="0"/>
              <a:t>See October TWG NEWS, page 7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10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05EF-5818-D945-9F95-74A72644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1995 260 TWG Leadership Conference </a:t>
            </a:r>
            <a:br>
              <a:rPr lang="en-US" sz="3600" b="1" dirty="0"/>
            </a:br>
            <a:r>
              <a:rPr lang="en-US" sz="3600" b="1" dirty="0"/>
              <a:t>3rd Panel: Getting our Message Out to the Broader Community </a:t>
            </a:r>
            <a:br>
              <a:rPr lang="en-US" sz="3600" b="1" dirty="0"/>
            </a:br>
            <a:r>
              <a:rPr lang="en-US" sz="3600" b="1" dirty="0"/>
              <a:t>October 7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597F3-8958-E449-A6E1-ED5F14113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852810"/>
            <a:ext cx="11347450" cy="1500187"/>
          </a:xfrm>
        </p:spPr>
        <p:txBody>
          <a:bodyPr/>
          <a:lstStyle/>
          <a:p>
            <a:r>
              <a:rPr lang="en-US" dirty="0"/>
              <a:t>See October TWG NEWS, page 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35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05EF-5818-D945-9F95-74A72644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1995 270 TWG Leadership Conference </a:t>
            </a:r>
            <a:br>
              <a:rPr lang="en-US" sz="3600" b="1" dirty="0"/>
            </a:br>
            <a:r>
              <a:rPr lang="en-US" sz="3400" b="1" dirty="0"/>
              <a:t>4th Panel: Financing the Ukrainian-American Community's Projects </a:t>
            </a:r>
            <a:br>
              <a:rPr lang="en-US" sz="3600" b="1" dirty="0"/>
            </a:br>
            <a:r>
              <a:rPr lang="en-US" sz="3600" b="1" dirty="0"/>
              <a:t>October 7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597F3-8958-E449-A6E1-ED5F14113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1347450" cy="1500187"/>
          </a:xfrm>
        </p:spPr>
        <p:txBody>
          <a:bodyPr/>
          <a:lstStyle/>
          <a:p>
            <a:pPr algn="ctr"/>
            <a:endParaRPr lang="en-US" dirty="0"/>
          </a:p>
          <a:p>
            <a:r>
              <a:rPr lang="en-US" sz="2200" dirty="0"/>
              <a:t>Nadia McConnell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7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BD2B34D1-01DD-1949-8CCF-B1FC5A493B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57" r="-1" b="5070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88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05EF-5818-D945-9F95-74A72644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1995 290 TWG Leadership Conference </a:t>
            </a:r>
            <a:br>
              <a:rPr lang="en-US" sz="3600" b="1" dirty="0"/>
            </a:br>
            <a:r>
              <a:rPr lang="en-US" sz="3600" b="1" dirty="0"/>
              <a:t>Brunch </a:t>
            </a:r>
            <a:br>
              <a:rPr lang="en-US" sz="3600" b="1" dirty="0"/>
            </a:br>
            <a:r>
              <a:rPr lang="en-US" sz="3600" b="1" dirty="0"/>
              <a:t>October 8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597F3-8958-E449-A6E1-ED5F14113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786973"/>
            <a:ext cx="12192000" cy="1500187"/>
          </a:xfrm>
        </p:spPr>
        <p:txBody>
          <a:bodyPr>
            <a:normAutofit/>
          </a:bodyPr>
          <a:lstStyle/>
          <a:p>
            <a:r>
              <a:rPr lang="en-US" sz="2200" dirty="0"/>
              <a:t>Amb. Yuriy Shcherbak</a:t>
            </a:r>
          </a:p>
        </p:txBody>
      </p:sp>
    </p:spTree>
    <p:extLst>
      <p:ext uri="{BB962C8B-B14F-4D97-AF65-F5344CB8AC3E}">
        <p14:creationId xmlns:p14="http://schemas.microsoft.com/office/powerpoint/2010/main" val="4232575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66F801EB-2C9C-6643-A5EB-0BA0AC36B2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59" b="153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31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05EF-5818-D945-9F95-74A72644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2968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1995 292 TWG Leadership Conference </a:t>
            </a:r>
            <a:br>
              <a:rPr lang="en-US" sz="3600" b="1" dirty="0"/>
            </a:br>
            <a:r>
              <a:rPr lang="en-US" sz="3600" b="1" dirty="0"/>
              <a:t>Sunday Brunch Jazz Concert </a:t>
            </a:r>
            <a:br>
              <a:rPr lang="en-US" sz="3600" b="1" dirty="0"/>
            </a:br>
            <a:r>
              <a:rPr lang="en-US" sz="3600" b="1" dirty="0"/>
              <a:t>October 8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597F3-8958-E449-A6E1-ED5F14113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786973"/>
            <a:ext cx="11347450" cy="1500187"/>
          </a:xfrm>
        </p:spPr>
        <p:txBody>
          <a:bodyPr/>
          <a:lstStyle/>
          <a:p>
            <a:r>
              <a:rPr lang="en-US" dirty="0"/>
              <a:t>John Stetch</a:t>
            </a:r>
          </a:p>
          <a:p>
            <a:r>
              <a:rPr lang="en-US" dirty="0"/>
              <a:t>John Stetch, TWG Cultural Fund Director Laryssa Chopivsky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04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itting in a dark room&#10;&#10;Description automatically generated">
            <a:extLst>
              <a:ext uri="{FF2B5EF4-FFF2-40B4-BE49-F238E27FC236}">
                <a16:creationId xmlns:a16="http://schemas.microsoft.com/office/drawing/2014/main" id="{89F5F81C-E79A-414A-AFD1-CC6B086481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378B3-F406-754A-8279-383DBF7E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94410"/>
            <a:ext cx="10515600" cy="243459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1995 100 TWG Annual Meeting</a:t>
            </a:r>
            <a:br>
              <a:rPr lang="en-US" sz="3600" b="1" dirty="0"/>
            </a:br>
            <a:r>
              <a:rPr lang="en-US" sz="3600" b="1" dirty="0"/>
              <a:t>St. Sophia Religious Association</a:t>
            </a:r>
            <a:br>
              <a:rPr lang="en-US" sz="3600" b="1" dirty="0"/>
            </a:br>
            <a:r>
              <a:rPr lang="en-US" sz="3600" b="1" dirty="0"/>
              <a:t>February 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EDD32-3BBC-3A44-ACD9-D4A34F2AA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874770"/>
            <a:ext cx="12192000" cy="2983230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See 1995 January TWG NEWS for Annual Meeting announcement and February TWG NEWS for Annual Meeting coverage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Elected to the Board: George Masiuk – President; Marta Zielyk – Vice President; Orest Deychakiwsky - Secretary; Roman Stelmach – Treasurer; Jane Kunka - Public Relations; Michael Drabyk – Membership Director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Cultural Fund Director: Laryssa Chopivsky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Members at Large: Mykola Babiak, Lydia Chopivsky-Benson, Yurij Holowinsky, Oleh Jerschkowsky, Maria Kulczycky, Sonia Melnyk, Ihor Procinsky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Auditor: Andrew Charchalis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Fellowship Fund: Adrian Karmazyn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TWG NEWS Editor: Yaro Bihun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34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1BD232B-1B9E-9046-AA65-F0F217961A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83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05EF-5818-D945-9F95-74A72644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74085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1995 300 TWG Events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597F3-8958-E449-A6E1-ED5F14113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/>
          <a:lstStyle/>
          <a:p>
            <a:r>
              <a:rPr lang="en-US" dirty="0"/>
              <a:t>Gen. Kostyantyn Morozov</a:t>
            </a:r>
          </a:p>
          <a:p>
            <a:r>
              <a:rPr lang="en-US" dirty="0"/>
              <a:t>Parliamentary Development Project: Bohdan Radejko, Markian Bilynskyj </a:t>
            </a:r>
          </a:p>
        </p:txBody>
      </p:sp>
    </p:spTree>
    <p:extLst>
      <p:ext uri="{BB962C8B-B14F-4D97-AF65-F5344CB8AC3E}">
        <p14:creationId xmlns:p14="http://schemas.microsoft.com/office/powerpoint/2010/main" val="695828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in a suit standing in front of a curtain&#10;&#10;Description automatically generated">
            <a:extLst>
              <a:ext uri="{FF2B5EF4-FFF2-40B4-BE49-F238E27FC236}">
                <a16:creationId xmlns:a16="http://schemas.microsoft.com/office/drawing/2014/main" id="{9FE649F3-E7FE-DD48-84FA-AD3F5F2F42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55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3BE0BA4C-BC94-8B4F-BD0B-4DC65E3E92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48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05EF-5818-D945-9F95-74A72644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1995 400 Events involving TWG Members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597F3-8958-E449-A6E1-ED5F14113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/>
          <a:lstStyle/>
          <a:p>
            <a:r>
              <a:rPr lang="en-US" sz="2200" dirty="0"/>
              <a:t>Former Ukraine President Leonid Kravchuk, TWG President Mykola Babiak, President of Federation of Ukrainian American Business and Professional Associations Lydia Chopivsky-Benson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10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0C6E13C-CF00-884F-8F9B-B30A38F270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55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79AA-992E-0340-A407-7C9420FB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96030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See TWGCF Photo Album for 1995 Cultural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BDDB5-4258-5B45-B858-935748338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487050"/>
            <a:ext cx="12192000" cy="15626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Shevchenko Celebration</a:t>
            </a:r>
          </a:p>
          <a:p>
            <a:r>
              <a:rPr lang="en-US" dirty="0"/>
              <a:t>Berkeley Chamber Chorus</a:t>
            </a:r>
          </a:p>
          <a:p>
            <a:r>
              <a:rPr lang="en-US" dirty="0"/>
              <a:t>Leadership Conference - John Stetch</a:t>
            </a:r>
          </a:p>
          <a:p>
            <a:r>
              <a:rPr lang="en-US" dirty="0"/>
              <a:t>Juliana Osinchuk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2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05EF-5818-D945-9F95-74A72644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1995 200 TWG Leadership Conference </a:t>
            </a:r>
            <a:br>
              <a:rPr lang="en-US" sz="3600" b="1" dirty="0"/>
            </a:br>
            <a:r>
              <a:rPr lang="en-US" sz="3600" b="1" dirty="0"/>
              <a:t>Key Bridge Marriott Rosslyn Virginia </a:t>
            </a:r>
            <a:br>
              <a:rPr lang="en-US" sz="3600" b="1" dirty="0"/>
            </a:br>
            <a:r>
              <a:rPr lang="en-US" sz="3600" b="1" dirty="0"/>
              <a:t>October 6-8 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597F3-8958-E449-A6E1-ED5F14113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22" y="4589463"/>
            <a:ext cx="12133478" cy="18017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See Leadership Conference Announcement in 1995 May TWG NEWS, page 7</a:t>
            </a:r>
          </a:p>
          <a:p>
            <a:r>
              <a:rPr lang="en-US" dirty="0"/>
              <a:t>See Leadership Conference Planning in 1995 Summer TWG NEWS, page 1, and September TWG NEWS, page 1</a:t>
            </a:r>
          </a:p>
          <a:p>
            <a:r>
              <a:rPr lang="en-US" dirty="0"/>
              <a:t>See TWG_1995_Leadership_Conference_Booklet for Conference Program and Speaker Biographies</a:t>
            </a:r>
          </a:p>
          <a:p>
            <a:r>
              <a:rPr lang="en-US" dirty="0"/>
              <a:t>See 1995 October TWG NEWS for Leadership Conference Coverage</a:t>
            </a:r>
          </a:p>
          <a:p>
            <a:r>
              <a:rPr lang="en-US" dirty="0"/>
              <a:t>See TWG Leadership Conference coverage by The Ukrainian Weekly: The_Ukrainian_Weekly_1995-43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05EF-5818-D945-9F95-74A72644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1995 220 TWG Leadership Conference Saturday Luncheon </a:t>
            </a:r>
            <a:br>
              <a:rPr lang="en-US" sz="3600" b="1" dirty="0"/>
            </a:br>
            <a:r>
              <a:rPr lang="en-US" sz="3600" b="1" dirty="0"/>
              <a:t>October 7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597F3-8958-E449-A6E1-ED5F14113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969853"/>
            <a:ext cx="12192000" cy="1500187"/>
          </a:xfrm>
        </p:spPr>
        <p:txBody>
          <a:bodyPr>
            <a:normAutofit/>
          </a:bodyPr>
          <a:lstStyle/>
          <a:p>
            <a:r>
              <a:rPr lang="en-US" sz="2200" dirty="0"/>
              <a:t>Melanne Verveer, Jane Kunka, TWG President George Masiuk, Yaro Bihun</a:t>
            </a:r>
          </a:p>
          <a:p>
            <a:r>
              <a:rPr lang="en-US" sz="2200" dirty="0"/>
              <a:t>Melanne Verveer, Jane Kunka</a:t>
            </a:r>
          </a:p>
        </p:txBody>
      </p:sp>
    </p:spTree>
    <p:extLst>
      <p:ext uri="{BB962C8B-B14F-4D97-AF65-F5344CB8AC3E}">
        <p14:creationId xmlns:p14="http://schemas.microsoft.com/office/powerpoint/2010/main" val="209828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F4D4C2C-0A25-1545-8A7A-8D89345F81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19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5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person, indoor, cabinet, person&#10;&#10;Description automatically generated">
            <a:extLst>
              <a:ext uri="{FF2B5EF4-FFF2-40B4-BE49-F238E27FC236}">
                <a16:creationId xmlns:a16="http://schemas.microsoft.com/office/drawing/2014/main" id="{3F0A1F0A-CDC3-2348-A03E-0DFD251E78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94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9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05EF-5818-D945-9F95-74A72644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1995 230 TWG Leadership Conference </a:t>
            </a:r>
            <a:br>
              <a:rPr lang="en-US" sz="3600" b="1" dirty="0"/>
            </a:br>
            <a:r>
              <a:rPr lang="en-US" sz="3600" b="1" dirty="0"/>
              <a:t>Banquet </a:t>
            </a:r>
            <a:br>
              <a:rPr lang="en-US" sz="3600" b="1" dirty="0"/>
            </a:br>
            <a:r>
              <a:rPr lang="en-US" sz="3600" b="1" dirty="0"/>
              <a:t>October 7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597F3-8958-E449-A6E1-ED5F14113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786973"/>
            <a:ext cx="12192000" cy="1500187"/>
          </a:xfrm>
        </p:spPr>
        <p:txBody>
          <a:bodyPr>
            <a:normAutofit/>
          </a:bodyPr>
          <a:lstStyle/>
          <a:p>
            <a:r>
              <a:rPr lang="en-US" sz="2200" b="1" dirty="0"/>
              <a:t>Journalism Awards: </a:t>
            </a:r>
            <a:r>
              <a:rPr lang="en-US" sz="2200" dirty="0"/>
              <a:t>Wolodymyr Bilajiw, Geoffrey Cowan, Michael Terpak, Mykola Francuzenko</a:t>
            </a:r>
          </a:p>
          <a:p>
            <a:r>
              <a:rPr lang="en-US" sz="2200" b="1" dirty="0"/>
              <a:t>Slavko and Darka: </a:t>
            </a:r>
            <a:r>
              <a:rPr lang="en-US" sz="2200" dirty="0"/>
              <a:t>Slavko Halatyn, Darka Konopada</a:t>
            </a:r>
          </a:p>
        </p:txBody>
      </p:sp>
    </p:spTree>
    <p:extLst>
      <p:ext uri="{BB962C8B-B14F-4D97-AF65-F5344CB8AC3E}">
        <p14:creationId xmlns:p14="http://schemas.microsoft.com/office/powerpoint/2010/main" val="107698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tanding next to a person in a suit and tie&#10;&#10;Description automatically generated">
            <a:extLst>
              <a:ext uri="{FF2B5EF4-FFF2-40B4-BE49-F238E27FC236}">
                <a16:creationId xmlns:a16="http://schemas.microsoft.com/office/drawing/2014/main" id="{38CC2673-6EA7-A24F-AC07-6E6929DA77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1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80AF386E-8EF5-7945-A88E-50B620882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68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1218</Words>
  <Application>Microsoft Macintosh PowerPoint</Application>
  <PresentationFormat>Widescreen</PresentationFormat>
  <Paragraphs>112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1995 TWG Photos</vt:lpstr>
      <vt:lpstr>1995 100 TWG Annual Meeting St. Sophia Religious Association February 24</vt:lpstr>
      <vt:lpstr>1995 200 TWG Leadership Conference  Key Bridge Marriott Rosslyn Virginia  October 6-8  Photographs</vt:lpstr>
      <vt:lpstr>1995 220 TWG Leadership Conference Saturday Luncheon  October 7 Photographs</vt:lpstr>
      <vt:lpstr>PowerPoint Presentation</vt:lpstr>
      <vt:lpstr>PowerPoint Presentation</vt:lpstr>
      <vt:lpstr>1995 230 TWG Leadership Conference  Banquet  October 7 Photographs</vt:lpstr>
      <vt:lpstr>PowerPoint Presentation</vt:lpstr>
      <vt:lpstr>PowerPoint Presentation</vt:lpstr>
      <vt:lpstr>1995 240 TWG Leadership Conference  1st Panel: Developing a Consensus on Ukrainian Community Goals  October 7 Photographs</vt:lpstr>
      <vt:lpstr>PowerPoint Presentation</vt:lpstr>
      <vt:lpstr>1995 250 TWG Leadership Conference  2nd Panel: Providing Services to the Ukrainian-American Community  October 7 Photographs</vt:lpstr>
      <vt:lpstr>1995 260 TWG Leadership Conference  3rd Panel: Getting our Message Out to the Broader Community  October 7 Photographs</vt:lpstr>
      <vt:lpstr>1995 270 TWG Leadership Conference  4th Panel: Financing the Ukrainian-American Community's Projects  October 7 Photographs</vt:lpstr>
      <vt:lpstr>PowerPoint Presentation</vt:lpstr>
      <vt:lpstr>1995 290 TWG Leadership Conference  Brunch  October 8 Photographs</vt:lpstr>
      <vt:lpstr>PowerPoint Presentation</vt:lpstr>
      <vt:lpstr>1995 292 TWG Leadership Conference  Sunday Brunch Jazz Concert  October 8 Photographs</vt:lpstr>
      <vt:lpstr>PowerPoint Presentation</vt:lpstr>
      <vt:lpstr>PowerPoint Presentation</vt:lpstr>
      <vt:lpstr>1995 300 TWG Events Photographs</vt:lpstr>
      <vt:lpstr>PowerPoint Presentation</vt:lpstr>
      <vt:lpstr>PowerPoint Presentation</vt:lpstr>
      <vt:lpstr>1995 400 Events involving TWG Members</vt:lpstr>
      <vt:lpstr>PowerPoint Presentation</vt:lpstr>
      <vt:lpstr>See TWGCF Photo Album for 1995 Cultural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1995 TWG Photos</dc:title>
  <dc:creator>George Masiuk</dc:creator>
  <cp:lastModifiedBy>George Masiuk</cp:lastModifiedBy>
  <cp:revision>21</cp:revision>
  <dcterms:created xsi:type="dcterms:W3CDTF">2020-09-19T17:27:39Z</dcterms:created>
  <dcterms:modified xsi:type="dcterms:W3CDTF">2020-10-25T20:21:10Z</dcterms:modified>
</cp:coreProperties>
</file>