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70" r:id="rId3"/>
    <p:sldId id="271" r:id="rId4"/>
    <p:sldId id="298" r:id="rId5"/>
    <p:sldId id="257" r:id="rId6"/>
    <p:sldId id="258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59" r:id="rId16"/>
    <p:sldId id="280" r:id="rId17"/>
    <p:sldId id="260" r:id="rId18"/>
    <p:sldId id="281" r:id="rId19"/>
    <p:sldId id="282" r:id="rId20"/>
    <p:sldId id="283" r:id="rId21"/>
    <p:sldId id="261" r:id="rId22"/>
    <p:sldId id="285" r:id="rId23"/>
    <p:sldId id="286" r:id="rId24"/>
    <p:sldId id="287" r:id="rId25"/>
    <p:sldId id="262" r:id="rId26"/>
    <p:sldId id="288" r:id="rId27"/>
    <p:sldId id="289" r:id="rId28"/>
    <p:sldId id="263" r:id="rId29"/>
    <p:sldId id="290" r:id="rId30"/>
    <p:sldId id="300" r:id="rId31"/>
    <p:sldId id="264" r:id="rId32"/>
    <p:sldId id="291" r:id="rId33"/>
    <p:sldId id="265" r:id="rId34"/>
    <p:sldId id="292" r:id="rId35"/>
    <p:sldId id="266" r:id="rId36"/>
    <p:sldId id="293" r:id="rId37"/>
    <p:sldId id="267" r:id="rId38"/>
    <p:sldId id="294" r:id="rId39"/>
    <p:sldId id="268" r:id="rId40"/>
    <p:sldId id="295" r:id="rId41"/>
    <p:sldId id="296" r:id="rId42"/>
    <p:sldId id="297" r:id="rId43"/>
    <p:sldId id="29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02"/>
    <p:restoredTop sz="91989"/>
  </p:normalViewPr>
  <p:slideViewPr>
    <p:cSldViewPr snapToGrid="0" snapToObjects="1" showGuides="1">
      <p:cViewPr varScale="1">
        <p:scale>
          <a:sx n="181" d="100"/>
          <a:sy n="181" d="100"/>
        </p:scale>
        <p:origin x="148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1ED9A-4BE0-D041-9ECB-C48642B2200F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B9356-A6D0-2147-8441-B3E448E2AB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2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46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TWG_Photo_1996_No_208__Oct_11__Ukrainian_Embassy__Leadership_Conference_Reception__First_Secretary_Yaroslav_Voitko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1996 October-November TWG NEWS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82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TWG_Photo_1996_No_209__Oct_11__Ukrainian_Embassy__Leadership_Conference_Reception__International_Management_Institute_(Kyiv)_Director_Andrij_Masiuk__Pianist_Juliana_Osinchuk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1996 October-November TWG NEWS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33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TWG_Photo_1996_No_209.1__Oct_11__Ukrainian_Embassy_TWG_Leadership_Conference_Reception__Attorney_Michael_Waris_and_Mary_Waris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1996 October-November TWG NEWS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08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TWG_Photo_1996_No_216__Oct_12__Leadership_Conference__Interpreter_George_Sajewych__Ukrainian_Supreme_Court_Justice_Olexander_Volkov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1996 October-November TWG NEWS, page 5,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37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41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TWG_Photo_1996_No_221__Oct_12__Leadership_Conference__Former_UN_Ambassador_and_Dole_Campaign_Representative_Jeane_Kirkpatrick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1996 October-November TWG NEWS, page 1, for event coverage and page 6 for transcript of Jeanne Kirkpatrick’s address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18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TWG_Photo_1996_No_221__Oct_12__Leadership_Conference__Former_UN_Ambassador_and_Dole_Campaign_Representative_Jeane_Kirkpatrick_flanked_by_Public_Relations_Director_Jane_Kunka_and_TWG_President_George_Masiuk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1996 October-November TWG NEWS, page 1, for event coverage and page 6 for transcript of Jeanne Kirkpatrick’s address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TWG_Photo_1996_No_223__Oct_12__Leadership_Conference__Jeane_Kirkpatrick_speech__Dr_Mykola_Deychakiwsky_Sr__waiting_his_turn_Voice_of_America_International_Broadcaster_Adrian_Karmazyn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1996 October-November TWG NEWS, page 1, for event coverage and page 6 for transcript of Jeanne Kirkpatrick’s address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90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TWG_Photo_1996_No_234__Oct_12__Leadership_Conference_Banquet___Hobart_Earle_Recipient_of_TWG's_Friend_of_Ukraine_Award___with_his_parents_sister_and_Cultural_Fund_Director_Laryssa_Chopivsky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1996 October-November TWG NEWS, page 13,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79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TWG_Photo_1996_No_235__Oct_12__Leadership_Conference_Banquet__Maria_Shcherbak__Odessa_Philharmonic_Conductor_Hobart_Earle__Margarita_Hewko__Ukrainian_Embassy_Secretary_for_Culture_Vasyl_Zorya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1996 October-November TWG NEWS, page 13,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9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TWG_Photo_1996_No_102_1__First_Board_Meeting__1st_Row__Ihor_Procinsky__Natalie_Sluzar__Laryssa_Chopivsky__Oleg_Jerschkowsky__2nd_Row__Sonia_Melnyk__Maria_Kulczycky__Teresa_Markiw__Taras_Bazyluk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1996 February TWG NEWS, page 1, for article on TWG Annual Meeting and first Board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41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TWG_Photo_1996_No_239__Oct_12__Leadership_Conference_Banquet__Stephen_Holder_Mary_and_Michael_Waris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82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TWG_Photo_1996_No_241_Oct_12__Leadership_Conference__Ukraine_Geostrategic_Position_Panel__Political_Secretary_Volodymyr_Belashov__Professor_Ilya_Prizel__US_First_Ambassador_to_Ukraine_Roman_Popadiuk__Carnegie_Endowment_Senior_Associate_Sherman_Garnett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1996 October-November TWG NEWS, page 7,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20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TWG_Photo_1996_No_242__Oct_12__Leadership_Conference__Ukraine_Geostrategic_Position_Panel__Professor_Ilya_Prizel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1996 October-November TWG NEWS, page 7,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02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TWG_Photo_1996_No_251__Oct_12__Leadership_Conference__Economic_Reform_Panel__Alternate_Executive_Director_For_Ukraine_at_IMF_Yuriy_Yakusha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1996 October-November TWG NEWS, page 8,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6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TWG_Photo_1996_No_252__Oct_12__Leadership_Conference__TWGCF_Director_Laryssa_Chopivsky___Economic_Reform_Panelists:__Eli_Lilly_Director_of_International_Operations_Kathryn_Karol__Director_General_International_Management_Institute_Andrij_Masiuk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1996 October-November TWG NEWS, page 8, for Economic Reform Panel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73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TWG_Photo_1996_No_261__Oct_12__Leadership_Conference__Progress_in_Building_Democracy_Panel__Ross_Chomiak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1996 October-November TWG NEWS, page 9,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1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TWG_Photo_1996_No_271__Oct_12__Leadership_Conference__Health_Care_Reform_Panel__Dr_Roman_Goy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1996 October-November TWG NEWS, page 10,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3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TWG_Photo_1996_No_281__Oct_12__LC__Energy_Panel__Director_for_Russian_Ukrainian_and_Eurasian_affairs_at_NSC_Carlos_Pascual__World_Bank_Economist_for_Infrastructure_Laszlo_Lovei__Director_Pylyp_Orlyk_Institute_Markian_Bilynsky__USAID_Robert_Archer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1996 October-November TWG NEWS, page 11,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28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TWG_Photo_1996_No_292__Oct_13__Leadership_Conference__Yara_Group__"Tale_of_Paper_Lantern"__Tom_Lee__Cecelia_Arana__Katie_Takahashi__Olga_Shuhan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1996 October-November TWG NEWS, page 12,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541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8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TWG_Photo_1996_No_102_2__First_Board_Meeting__3rd_Row__Yaro_Bihun__Roman_Stelmach__Roman_Goy__Orest_Deychakiwsky__Dick_Murphy__TWG_President_George_Masiuk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See 1996 February TWG NEWS, page 1, for article on TWG Annual Meeting and first Board Meeting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730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TWG_Photo_1996_No_310__Apr_6__National_Science_Foundation_Arlington__Ukrainian_Scientists__George_Gamota__Vitaliy_Pokhodenko__Mykola_Honcharenko__Marta_Cehelsky__TWG_President_George_Masiuk__Victor_Pylypenko__Volodymyr_Andreev__Slobodyanyuk__Theodor_Kostiuk__Volodymyr_Savitsky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1996 March-April TWG NEWS, page 3,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04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TWG_Photo_1996_No_320__Jan_19__Johns_Hopkins_University_School_for_Advanced_International_Studies_(SAIS)__Washington_Post_Kyiv_Correspondent_James_Rupert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1996 January TWG NEWS, page 1,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628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TWG_Photo_1996_No_390_Ukrainian_Embassy__Ambassador_Yuriy_Shcherbak__Public_Affairs_Officer_Mary_Kruger__Chargé_d'Affaires_Valeriy_Kuchinsky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392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55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03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TWG_Photo_1996_No_202__Oct_11__Ukrainian_Embassy__Leadership_Conference_Reception__Deputy_Secretary_of_State_Strobe_Talbott__Podium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1996 September TWG NEWS for event announcement and October-November TWG NEWS, page 3, for event coverage and page 4 for transcript of Strobe Talbott’s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0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TWG_Photo_1996_No_204__Oct_11__Ukrainian_Embassy__Leadership_Conference_Reception__Deputy_Secretary_of_State_Strobe_Talbott__Director_Central_Intelligence_John_Deutch__Library_of_Congress_Program_Coordinator_Oxana_Horodecka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1996 October-November TWG NEWS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43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TWG_Photo_1996_No_205__Oct_11__Ukrainian_Embassy__Leadership_Conference_Reception__Deputy_Secretary_of_State_Strobe_Talbott__Assistant_to_President_and_Chief_of_Staff_to_the_First_Lady_Melanne_Verveer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1996 October-November TWG NEWS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93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TWG_Photo_1996_No_206__Oct_11__Ukrainain_Embassy__Leadership_Conference_Reception__Director_Central_Intelligence_John_Deutch__Unknown__Maria_Shcherbak__Russian_Ambassador_Yuli_Vorontsov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1996 October-November TWG NEWS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78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TWG_Photo_1996_No_207__Oct_11__Ukrainian_Embassy__Leadership_Conference_Reception__Director_Central_Intelligence_John_Deutch__TWG_President_George_Masiuk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1996 October-November TWG NEWS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9356-A6D0-2147-8441-B3E448E2ABA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0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1BB9C-BB90-334D-8CCA-836FBFB64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F0D8E-F412-2A46-9939-B64F885CE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A300-BDAE-3B44-84AE-4F083208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A6D3-5E2A-D747-BE35-C47330305BEC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162B-819F-E243-940C-36257504F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8954D-B446-0D4A-BA04-77F233D57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B4F9-9A97-A940-B003-AB3398B39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2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B4F01-A05D-ED4E-AE17-78F722D5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F46CD-5A5E-5746-A0F9-29AC23519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D778F-7D47-3546-9D16-A0D4B57CC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A6D3-5E2A-D747-BE35-C47330305BEC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98B07-CA1B-AC41-A5FC-169DFD64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1110-C683-9F4D-8B9E-7DE5C2C6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B4F9-9A97-A940-B003-AB3398B39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7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6B0433-B94A-5D4F-9027-960328C23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F7A6E-3BAB-B944-BE55-9C264D486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A96DE-F91C-B841-A673-41DEBAC5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A6D3-5E2A-D747-BE35-C47330305BEC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41819-687E-C347-BA90-90408647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E48BE-2B82-8844-BCA1-E74AB6BC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B4F9-9A97-A940-B003-AB3398B39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9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DCAF-5242-654C-8E50-865D2275E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ED38B-F96A-6A4A-8355-EA5E95B62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4CB0-4AEF-DA4C-8FE8-F98AA749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A6D3-5E2A-D747-BE35-C47330305BEC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EDD3-AE04-6E41-8C44-7D385715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315B1-3158-EA44-9F06-9ACD23C3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B4F9-9A97-A940-B003-AB3398B39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A06F0-B140-CD42-BF0A-17BD6DB5A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1F038-5EC8-7F4A-9640-A73890934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1A817-7DBB-B24B-8F7A-4EF71BFA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A6D3-5E2A-D747-BE35-C47330305BEC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CBEDF-734E-E549-9DEC-76BBEED7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B3E2A-4FDA-BC42-81D5-849F8A4C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B4F9-9A97-A940-B003-AB3398B39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9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A224-B767-9148-80AC-A67E21D15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83995-FDCB-3D4E-8D0A-14707197E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C5D62-3737-4C46-AAD5-2F4AF1E3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C9D54-9051-9848-8572-9503609EA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A6D3-5E2A-D747-BE35-C47330305BEC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3CBCE-04D1-CC4C-9B05-7293FC824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45C29-158C-4843-B9E7-1EF5FBF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B4F9-9A97-A940-B003-AB3398B39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8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76AA9-CB47-2E4D-99FA-B6B69D63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1E431-63D1-4948-A45F-689FFEF2E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AC7CC-EDE7-9B4D-B188-7C1A393EC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99C770-C199-E249-81DF-B5CBD9E9D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B4A928-B163-C341-BA1B-60532528A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5FD27-CE11-C24B-82A2-0955B2665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A6D3-5E2A-D747-BE35-C47330305BEC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EF082-5FCB-114B-A454-950745479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91EEE9-C51B-194C-AFF1-74F1E6E6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B4F9-9A97-A940-B003-AB3398B39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9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9065-311A-3244-A9D1-C7C6C403C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4B4D4-DA47-3D42-96A7-400E65A3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A6D3-5E2A-D747-BE35-C47330305BEC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713E8-6878-AD46-8AE0-73118D9CF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DF003-BBE0-774A-A62C-FF8680DC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B4F9-9A97-A940-B003-AB3398B39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8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04152-44A6-C348-9760-3BB330971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A6D3-5E2A-D747-BE35-C47330305BEC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2F321E-F262-E348-B8EA-0BC703492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EC170-5286-2546-ADDF-4165FA37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B4F9-9A97-A940-B003-AB3398B39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4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5CC52-1D60-B44C-B934-4BF92F51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2F4D1-3B89-8742-9D71-BE23A2B4F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B40E3-F725-2C4D-A3FA-D81F5A26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3E964-484E-714F-8EE7-EA02D863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A6D3-5E2A-D747-BE35-C47330305BEC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9DFFC-1CE5-6F41-94BE-67AD9EE56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D3F77-B95F-4C43-B172-301E0E70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B4F9-9A97-A940-B003-AB3398B39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6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1191-3E71-4142-A691-E1237E09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B0912-00F8-3D47-B7D2-89A3EE6830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F7085-65CA-4F43-9F93-B07211A6D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B6149-53EB-C44E-8252-4BFF01E9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A6D3-5E2A-D747-BE35-C47330305BEC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9C1B1-64A2-B047-9D30-B9E092413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75BD5-9CF3-AC41-8B24-713EF2EF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B4F9-9A97-A940-B003-AB3398B39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7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38ACB-BF3F-CF4F-BC93-00B176F17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A39CE-9473-E24C-8A61-2EA3E336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ED152-A351-1F4D-8FB6-71C7191AB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6A6D3-5E2A-D747-BE35-C47330305BEC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DBB30-DA9D-7748-B9F4-BC92C973A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43E72-D039-224E-A0A4-375DE3A67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FB4F9-9A97-A940-B003-AB3398B39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1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B479-6C82-4840-A182-3E2D550EDB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1996 TWG Photos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746B7-7ED0-EC4B-86AD-11B592A1FD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25, 2020</a:t>
            </a:r>
          </a:p>
        </p:txBody>
      </p:sp>
    </p:spTree>
    <p:extLst>
      <p:ext uri="{BB962C8B-B14F-4D97-AF65-F5344CB8AC3E}">
        <p14:creationId xmlns:p14="http://schemas.microsoft.com/office/powerpoint/2010/main" val="3336461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tanding next to a person in a suit and tie&#10;&#10;Description automatically generated">
            <a:extLst>
              <a:ext uri="{FF2B5EF4-FFF2-40B4-BE49-F238E27FC236}">
                <a16:creationId xmlns:a16="http://schemas.microsoft.com/office/drawing/2014/main" id="{E6B7A366-8829-E147-AD37-78290118E9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63" b="95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0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tanding next to a person in a suit and tie&#10;&#10;Description automatically generated">
            <a:extLst>
              <a:ext uri="{FF2B5EF4-FFF2-40B4-BE49-F238E27FC236}">
                <a16:creationId xmlns:a16="http://schemas.microsoft.com/office/drawing/2014/main" id="{6AF6F96E-6B22-F947-B47A-362A74365A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24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4C67349-EFEC-464A-9CBE-6470CD36A6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7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95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tanding in front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8BDF773-0C1E-A04C-90A9-6FBA605F1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6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61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AB5E4531-65C8-E44B-90A8-28100337DC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4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3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A293D-AFED-1D4B-9913-AD9EDA9E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1996 210 TWG Leadership Conference </a:t>
            </a:r>
            <a:br>
              <a:rPr lang="en-US" sz="3600" b="1" dirty="0"/>
            </a:br>
            <a:r>
              <a:rPr lang="en-US" sz="3600" b="1" dirty="0"/>
              <a:t>Opening Address </a:t>
            </a:r>
            <a:br>
              <a:rPr lang="en-US" sz="3600" b="1" dirty="0"/>
            </a:br>
            <a:r>
              <a:rPr lang="en-US" sz="3600" b="1" dirty="0"/>
              <a:t>October 12 Photograph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FDF6B-2FAD-B44A-9BD6-A83D0385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778734"/>
            <a:ext cx="11347450" cy="1939069"/>
          </a:xfrm>
        </p:spPr>
        <p:txBody>
          <a:bodyPr>
            <a:normAutofit/>
          </a:bodyPr>
          <a:lstStyle/>
          <a:p>
            <a:r>
              <a:rPr lang="en-US" sz="2200" dirty="0"/>
              <a:t>Oleksander Volkov</a:t>
            </a:r>
          </a:p>
        </p:txBody>
      </p:sp>
    </p:spTree>
    <p:extLst>
      <p:ext uri="{BB962C8B-B14F-4D97-AF65-F5344CB8AC3E}">
        <p14:creationId xmlns:p14="http://schemas.microsoft.com/office/powerpoint/2010/main" val="1569274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0A0A4902-D019-A941-9E9C-BF4B8184D6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" b="129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59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A293D-AFED-1D4B-9913-AD9EDA9E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1996 220 TWG Leadership Conference </a:t>
            </a:r>
            <a:br>
              <a:rPr lang="en-US" sz="3600" b="1" dirty="0"/>
            </a:br>
            <a:r>
              <a:rPr lang="en-US" sz="3600" b="1" dirty="0"/>
              <a:t>Luncheon </a:t>
            </a:r>
            <a:br>
              <a:rPr lang="en-US" sz="3600" b="1" dirty="0"/>
            </a:br>
            <a:r>
              <a:rPr lang="en-US" sz="3600" b="1" dirty="0"/>
              <a:t>October 12 Photograph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FDF6B-2FAD-B44A-9BD6-A83D0385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1347450" cy="1500187"/>
          </a:xfrm>
        </p:spPr>
        <p:txBody>
          <a:bodyPr>
            <a:normAutofit/>
          </a:bodyPr>
          <a:lstStyle/>
          <a:p>
            <a:r>
              <a:rPr lang="en-US" dirty="0"/>
              <a:t>Jeane Kirkpatrick</a:t>
            </a:r>
          </a:p>
          <a:p>
            <a:r>
              <a:rPr lang="en-US" dirty="0"/>
              <a:t>Jane Kunka, Jeane Kirkpatrick, TWG President George Masiuk</a:t>
            </a:r>
          </a:p>
          <a:p>
            <a:r>
              <a:rPr lang="en-US" dirty="0"/>
              <a:t>Dr. Mykola Deychakiwsky Sr, Adrian Karmazyn</a:t>
            </a:r>
          </a:p>
        </p:txBody>
      </p:sp>
    </p:spTree>
    <p:extLst>
      <p:ext uri="{BB962C8B-B14F-4D97-AF65-F5344CB8AC3E}">
        <p14:creationId xmlns:p14="http://schemas.microsoft.com/office/powerpoint/2010/main" val="4279245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ith a guitar in front of a curtain&#10;&#10;Description automatically generated">
            <a:extLst>
              <a:ext uri="{FF2B5EF4-FFF2-40B4-BE49-F238E27FC236}">
                <a16:creationId xmlns:a16="http://schemas.microsoft.com/office/drawing/2014/main" id="{DFD9977F-AA5C-A248-A309-2F00755FC7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4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0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4CDF7BC-E76A-7E45-99A6-8E6B874C7A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8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A293D-AFED-1D4B-9913-AD9EDA9E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7249"/>
            <a:ext cx="121920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1996 100 TWG Annual Meeting</a:t>
            </a:r>
            <a:br>
              <a:rPr lang="en-US" sz="3600" b="1" dirty="0"/>
            </a:br>
            <a:r>
              <a:rPr lang="en-US" sz="3600" b="1" dirty="0"/>
              <a:t>U.S. Botanic Garden Conservatory</a:t>
            </a:r>
            <a:br>
              <a:rPr lang="en-US" sz="3600" b="1" dirty="0"/>
            </a:br>
            <a:r>
              <a:rPr lang="en-US" sz="3600" b="1" dirty="0"/>
              <a:t>February 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FDF6B-2FAD-B44A-9BD6-A83D0385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567289"/>
            <a:ext cx="12192000" cy="3183467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See 1996 January TWG NEWS for Annual Meeting announcement and February TWG NEWS for Annual Meeting coverage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Elected to the Board: George Masiuk – President; Marta Zielyk – Vice President; Orest Deychakiwsky - Secretary; Roman Stelmach – Treasurer; Jane Kunka - Public Relations; Michael Drabyk – Membership Director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Cultural Fund Director: Laryssa Chopivsky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Scholarship Fund: Adrian Karmazyn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Members at Large: Mykola Babiak, Taras Bazyluk, Roman Goy, Oleg Jerschkowsky, Bohdan Kantor, Maria Kulczycky, Theresa Markiv, Sonia Melnyk, Dick Murphy, Ihor Procinsky, Natalie Sluzar, Paulina Kotlyar Smith, Maria Zmurkewycz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Auditor: Andrew Charchalis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TWG NEWS Editor: Yaro Bihun</a:t>
            </a:r>
          </a:p>
        </p:txBody>
      </p:sp>
    </p:spTree>
    <p:extLst>
      <p:ext uri="{BB962C8B-B14F-4D97-AF65-F5344CB8AC3E}">
        <p14:creationId xmlns:p14="http://schemas.microsoft.com/office/powerpoint/2010/main" val="915868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AE60F65-6982-3444-B9CE-4420E14D44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8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29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A293D-AFED-1D4B-9913-AD9EDA9E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1996 230 TWG Leadership Conference </a:t>
            </a:r>
            <a:br>
              <a:rPr lang="en-US" sz="3600" b="1" dirty="0"/>
            </a:br>
            <a:r>
              <a:rPr lang="en-US" sz="3600" b="1" dirty="0"/>
              <a:t>Banquet </a:t>
            </a:r>
            <a:br>
              <a:rPr lang="en-US" sz="3600" b="1" dirty="0"/>
            </a:br>
            <a:r>
              <a:rPr lang="en-US" sz="3600" b="1" dirty="0"/>
              <a:t>October 12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FDF6B-2FAD-B44A-9BD6-A83D0385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772343"/>
            <a:ext cx="11347450" cy="1500187"/>
          </a:xfrm>
        </p:spPr>
        <p:txBody>
          <a:bodyPr/>
          <a:lstStyle/>
          <a:p>
            <a:r>
              <a:rPr lang="en-US" sz="2200" dirty="0"/>
              <a:t>Hobart Earle, Cultural Fund Director Laryssa Chopivsky</a:t>
            </a:r>
          </a:p>
          <a:p>
            <a:r>
              <a:rPr lang="en-US" sz="2200" dirty="0"/>
              <a:t>Maria Shcherbak, Hobart Earle, Margarita Hewko, Vasyl Zorya</a:t>
            </a:r>
          </a:p>
          <a:p>
            <a:r>
              <a:rPr lang="en-US" sz="2200" dirty="0"/>
              <a:t>Michael Waris,  Mary Waris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85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2A864BD-660E-CB4E-AF2E-3DF716E87B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4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51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4F61702-D148-3B47-894B-85B17E79EB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7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03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C4A0C83-56C7-7149-89E4-91A32CDC8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8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57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A293D-AFED-1D4B-9913-AD9EDA9E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1996 240 TWG Leadership Conference </a:t>
            </a:r>
            <a:br>
              <a:rPr lang="en-US" sz="3600" b="1" dirty="0"/>
            </a:br>
            <a:r>
              <a:rPr lang="en-US" sz="3600" b="1" dirty="0"/>
              <a:t>Ukraine's Geostrategic Position Panel </a:t>
            </a:r>
            <a:br>
              <a:rPr lang="en-US" sz="3600" b="1" dirty="0"/>
            </a:br>
            <a:r>
              <a:rPr lang="en-US" sz="3600" b="1" dirty="0"/>
              <a:t>October 12 Photograph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FDF6B-2FAD-B44A-9BD6-A83D0385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2073730"/>
          </a:xfrm>
        </p:spPr>
        <p:txBody>
          <a:bodyPr>
            <a:normAutofit/>
          </a:bodyPr>
          <a:lstStyle/>
          <a:p>
            <a:r>
              <a:rPr lang="en-US" sz="2200" dirty="0"/>
              <a:t>Volodymyr Belashov, Ilya Prizel, Amb. Roman Popadiuk, Sherman Garnett</a:t>
            </a:r>
          </a:p>
          <a:p>
            <a:r>
              <a:rPr lang="en-US" sz="2200" dirty="0"/>
              <a:t>Ilya Prizel</a:t>
            </a:r>
          </a:p>
        </p:txBody>
      </p:sp>
    </p:spTree>
    <p:extLst>
      <p:ext uri="{BB962C8B-B14F-4D97-AF65-F5344CB8AC3E}">
        <p14:creationId xmlns:p14="http://schemas.microsoft.com/office/powerpoint/2010/main" val="1421564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47122B6-7014-1D47-808B-E5B8159D32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67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CAC833B-3AC0-A04C-8667-3FB150DA1A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0" b="153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67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A293D-AFED-1D4B-9913-AD9EDA9E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1996 250 TWG Leadership Conference </a:t>
            </a:r>
            <a:br>
              <a:rPr lang="en-US" sz="3600" b="1" dirty="0"/>
            </a:br>
            <a:r>
              <a:rPr lang="en-US" sz="3600" b="1" dirty="0"/>
              <a:t>Economic Reform Panel </a:t>
            </a:r>
            <a:br>
              <a:rPr lang="en-US" sz="3600" b="1" dirty="0"/>
            </a:br>
            <a:r>
              <a:rPr lang="en-US" sz="3600" b="1" dirty="0"/>
              <a:t>October 12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FDF6B-2FAD-B44A-9BD6-A83D0385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1347450" cy="1500187"/>
          </a:xfrm>
        </p:spPr>
        <p:txBody>
          <a:bodyPr/>
          <a:lstStyle/>
          <a:p>
            <a:r>
              <a:rPr lang="en-US" dirty="0"/>
              <a:t>Yuriy Yakusha</a:t>
            </a:r>
          </a:p>
          <a:p>
            <a:r>
              <a:rPr lang="en-US" dirty="0"/>
              <a:t>Laryssa Chopivsky, Kathryn Karol, Andrij Masiuk</a:t>
            </a:r>
          </a:p>
          <a:p>
            <a:r>
              <a:rPr lang="en-US" dirty="0"/>
              <a:t>Andrij Masiuk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94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icture containing person, person, indoor, front&#10;&#10;Description automatically generated">
            <a:extLst>
              <a:ext uri="{FF2B5EF4-FFF2-40B4-BE49-F238E27FC236}">
                <a16:creationId xmlns:a16="http://schemas.microsoft.com/office/drawing/2014/main" id="{168C0EE0-42DC-5340-8D73-83976ACF4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8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3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60D9142-28EB-7645-A79B-4C51A6712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28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5F87FCB-B747-2445-80AE-44EAEC6B4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27" r="-1" b="43528"/>
          <a:stretch/>
        </p:blipFill>
        <p:spPr>
          <a:xfrm>
            <a:off x="20" y="-197821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68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A293D-AFED-1D4B-9913-AD9EDA9E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1996 260 TWG Leadership Conference </a:t>
            </a:r>
            <a:br>
              <a:rPr lang="en-US" sz="3600" b="1" dirty="0"/>
            </a:br>
            <a:r>
              <a:rPr lang="en-US" sz="3600" b="1" dirty="0"/>
              <a:t>Democracy Building Panel </a:t>
            </a:r>
            <a:br>
              <a:rPr lang="en-US" sz="3600" b="1" dirty="0"/>
            </a:br>
            <a:r>
              <a:rPr lang="en-US" sz="3600" b="1" dirty="0"/>
              <a:t>October 12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FDF6B-2FAD-B44A-9BD6-A83D0385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192202"/>
            <a:ext cx="12192000" cy="897448"/>
          </a:xfrm>
        </p:spPr>
        <p:txBody>
          <a:bodyPr>
            <a:normAutofit/>
          </a:bodyPr>
          <a:lstStyle/>
          <a:p>
            <a:r>
              <a:rPr lang="en-US" sz="2200" dirty="0"/>
              <a:t>Ross Chomiak</a:t>
            </a:r>
          </a:p>
        </p:txBody>
      </p:sp>
    </p:spTree>
    <p:extLst>
      <p:ext uri="{BB962C8B-B14F-4D97-AF65-F5344CB8AC3E}">
        <p14:creationId xmlns:p14="http://schemas.microsoft.com/office/powerpoint/2010/main" val="2307288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tanding in front of a box&#10;&#10;Description automatically generated">
            <a:extLst>
              <a:ext uri="{FF2B5EF4-FFF2-40B4-BE49-F238E27FC236}">
                <a16:creationId xmlns:a16="http://schemas.microsoft.com/office/drawing/2014/main" id="{25CA043A-217F-0846-AD39-8DE6A9660E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4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16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A293D-AFED-1D4B-9913-AD9EDA9E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1996 270 TWG Leadership Conference </a:t>
            </a:r>
            <a:br>
              <a:rPr lang="en-US" sz="3600" b="1" dirty="0"/>
            </a:br>
            <a:r>
              <a:rPr lang="en-US" sz="3600" b="1" dirty="0"/>
              <a:t>Health Care Reform Panel </a:t>
            </a:r>
            <a:br>
              <a:rPr lang="en-US" sz="3600" b="1" dirty="0"/>
            </a:br>
            <a:r>
              <a:rPr lang="en-US" sz="3600" b="1" dirty="0"/>
              <a:t>October 12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FDF6B-2FAD-B44A-9BD6-A83D0385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rmAutofit/>
          </a:bodyPr>
          <a:lstStyle/>
          <a:p>
            <a:r>
              <a:rPr lang="en-US" sz="2200" dirty="0"/>
              <a:t>Roman Goy</a:t>
            </a:r>
          </a:p>
        </p:txBody>
      </p:sp>
    </p:spTree>
    <p:extLst>
      <p:ext uri="{BB962C8B-B14F-4D97-AF65-F5344CB8AC3E}">
        <p14:creationId xmlns:p14="http://schemas.microsoft.com/office/powerpoint/2010/main" val="3898011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FA0197E-62E0-C143-A5D6-42B642DC28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0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56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A293D-AFED-1D4B-9913-AD9EDA9E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1996 280 TWG Leadership Conference </a:t>
            </a:r>
            <a:br>
              <a:rPr lang="en-US" sz="3600" b="1" dirty="0"/>
            </a:br>
            <a:r>
              <a:rPr lang="en-US" sz="3600" b="1" dirty="0"/>
              <a:t>Energy Panel </a:t>
            </a:r>
            <a:br>
              <a:rPr lang="en-US" sz="3600" b="1" dirty="0"/>
            </a:br>
            <a:r>
              <a:rPr lang="en-US" sz="3600" b="1" dirty="0"/>
              <a:t>October 12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FDF6B-2FAD-B44A-9BD6-A83D0385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136543"/>
            <a:ext cx="12192000" cy="953107"/>
          </a:xfrm>
        </p:spPr>
        <p:txBody>
          <a:bodyPr>
            <a:normAutofit/>
          </a:bodyPr>
          <a:lstStyle/>
          <a:p>
            <a:r>
              <a:rPr lang="en-US" sz="2200" dirty="0"/>
              <a:t>Carlos Pascual, Laszlo Lovei, Markian Bilynskyj, Robert Archer</a:t>
            </a:r>
          </a:p>
        </p:txBody>
      </p:sp>
    </p:spTree>
    <p:extLst>
      <p:ext uri="{BB962C8B-B14F-4D97-AF65-F5344CB8AC3E}">
        <p14:creationId xmlns:p14="http://schemas.microsoft.com/office/powerpoint/2010/main" val="3762696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icture containing indoor, person, front, table&#10;&#10;Description automatically generated">
            <a:extLst>
              <a:ext uri="{FF2B5EF4-FFF2-40B4-BE49-F238E27FC236}">
                <a16:creationId xmlns:a16="http://schemas.microsoft.com/office/drawing/2014/main" id="{33265077-CCB1-BB4D-B497-18AF472A0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59" b="3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24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A293D-AFED-1D4B-9913-AD9EDA9E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1996 290 TWG Leadership Conference </a:t>
            </a:r>
            <a:br>
              <a:rPr lang="en-US" sz="3600" b="1" dirty="0"/>
            </a:br>
            <a:r>
              <a:rPr lang="en-US" sz="3600" b="1" dirty="0"/>
              <a:t>Sunday Brunch </a:t>
            </a:r>
            <a:br>
              <a:rPr lang="en-US" sz="3600" b="1" dirty="0"/>
            </a:br>
            <a:r>
              <a:rPr lang="en-US" sz="3600" b="1" dirty="0"/>
              <a:t>October 13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FDF6B-2FAD-B44A-9BD6-A83D0385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5136543"/>
            <a:ext cx="12125739" cy="953107"/>
          </a:xfrm>
        </p:spPr>
        <p:txBody>
          <a:bodyPr>
            <a:normAutofit/>
          </a:bodyPr>
          <a:lstStyle/>
          <a:p>
            <a:r>
              <a:rPr lang="en-US" sz="2200" dirty="0"/>
              <a:t>Yara Arts Group: Tom Lee, Cecelia Arana, Katie Takahashi, Olga Shuhan</a:t>
            </a:r>
          </a:p>
        </p:txBody>
      </p:sp>
    </p:spTree>
    <p:extLst>
      <p:ext uri="{BB962C8B-B14F-4D97-AF65-F5344CB8AC3E}">
        <p14:creationId xmlns:p14="http://schemas.microsoft.com/office/powerpoint/2010/main" val="14524063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74F07E8-26F7-554B-BF26-1ECDF0F5E1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81" b="91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22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A293D-AFED-1D4B-9913-AD9EDA9E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70916"/>
            <a:ext cx="10515600" cy="77901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1996 300 TWG Events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FDF6B-2FAD-B44A-9BD6-A83D0385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Autofit/>
          </a:bodyPr>
          <a:lstStyle/>
          <a:p>
            <a:r>
              <a:rPr lang="en-US" sz="2200" b="1" dirty="0"/>
              <a:t>Ukrainian Scientists Reception: </a:t>
            </a:r>
            <a:r>
              <a:rPr lang="en-US" sz="2200" dirty="0"/>
              <a:t>George Gamota, Vitalij Pokhodenko, Mykola Honcharenko, Marta Cehelsky, TWG President George Masiuk, Victor Pylypenko, Volodymyr Andreev, Slobodyanyuk, Theodor Kostiuk, Volodymyr Savitsky</a:t>
            </a:r>
          </a:p>
          <a:p>
            <a:r>
              <a:rPr lang="en-US" sz="2200" b="1" dirty="0"/>
              <a:t>Washington Post Correspondent: </a:t>
            </a:r>
            <a:r>
              <a:rPr lang="en-US" sz="2200" dirty="0"/>
              <a:t>James Rupert</a:t>
            </a:r>
          </a:p>
          <a:p>
            <a:r>
              <a:rPr lang="en-US" sz="2200" dirty="0"/>
              <a:t>Shcherbak, Kruger, Kuchinsky</a:t>
            </a:r>
          </a:p>
        </p:txBody>
      </p:sp>
    </p:spTree>
    <p:extLst>
      <p:ext uri="{BB962C8B-B14F-4D97-AF65-F5344CB8AC3E}">
        <p14:creationId xmlns:p14="http://schemas.microsoft.com/office/powerpoint/2010/main" val="410516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60D9142-28EB-7645-A79B-4C51A6712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816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CF3B8FB5-1E5F-5F4F-93BD-9BB16AB1CB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209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4C4CD1D-E0FB-7540-8828-568714E8AE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58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AFA03D7-D3E6-3E47-9C45-F7D8860EC0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571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79AA-992E-0340-A407-7C9420FB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9"/>
            <a:ext cx="12192000" cy="112887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See TWGCF Photo Album for 1996 Cultural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BDDB5-4258-5B45-B858-935748338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rmAutofit/>
          </a:bodyPr>
          <a:lstStyle/>
          <a:p>
            <a:r>
              <a:rPr lang="en-US" dirty="0"/>
              <a:t>Horowitz Competition Winners</a:t>
            </a:r>
          </a:p>
          <a:p>
            <a:r>
              <a:rPr lang="en-US" dirty="0"/>
              <a:t>Chornobyl Commemoration Concert Reception</a:t>
            </a:r>
          </a:p>
          <a:p>
            <a:r>
              <a:rPr lang="en-US" dirty="0"/>
              <a:t>Chornobyl Commemoration White House Reception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4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A293D-AFED-1D4B-9913-AD9EDA9E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1996 200 TWG Leadership Conference </a:t>
            </a:r>
            <a:br>
              <a:rPr lang="en-US" sz="3600" b="1" dirty="0"/>
            </a:br>
            <a:r>
              <a:rPr lang="en-US" sz="3600" b="1" dirty="0"/>
              <a:t>Key Bridge Marriott, Rosslyn Virginia </a:t>
            </a:r>
            <a:br>
              <a:rPr lang="en-US" sz="3600" b="1" dirty="0"/>
            </a:br>
            <a:r>
              <a:rPr lang="en-US" sz="3600" b="1" dirty="0"/>
              <a:t>October 11-13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FDF6B-2FAD-B44A-9BD6-A83D0385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22685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See Leadership Conference Announcement in 1996 March-April TWG NEWS, page 6</a:t>
            </a:r>
          </a:p>
          <a:p>
            <a:r>
              <a:rPr lang="en-US" dirty="0"/>
              <a:t>See Leadership Conference Planning in 1996 July-August, TWG NEWS, page 1, and September TWG NEWS, page 1</a:t>
            </a:r>
          </a:p>
          <a:p>
            <a:r>
              <a:rPr lang="en-US" dirty="0"/>
              <a:t>See TWG_1996_Leadership_Conference_Booklet for Conference Program and Speaker Biographies</a:t>
            </a:r>
          </a:p>
          <a:p>
            <a:r>
              <a:rPr lang="en-US" dirty="0"/>
              <a:t>See 1996 October-November TWG NEWS for Leadership Conference Coverage</a:t>
            </a:r>
          </a:p>
          <a:p>
            <a:r>
              <a:rPr lang="en-US" dirty="0"/>
              <a:t>See TWG Leadership Conference coverage by The Ukrainian Weekly: The_Ukrainian_Weekly_1996-42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9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A293D-AFED-1D4B-9913-AD9EDA9E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32660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1996 201 TWG Leadership Conference </a:t>
            </a:r>
            <a:br>
              <a:rPr lang="en-US" sz="3600" b="1" dirty="0"/>
            </a:br>
            <a:r>
              <a:rPr lang="en-US" sz="3600" b="1" dirty="0"/>
              <a:t>Ukrainian Embassy Reception </a:t>
            </a:r>
            <a:br>
              <a:rPr lang="en-US" sz="3600" b="1" dirty="0"/>
            </a:br>
            <a:r>
              <a:rPr lang="en-US" sz="3600" b="1" dirty="0"/>
              <a:t>October 11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FDF6B-2FAD-B44A-9BD6-A83D0385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840480"/>
            <a:ext cx="11347450" cy="29578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Strobe Talbott, John Deutch</a:t>
            </a:r>
          </a:p>
          <a:p>
            <a:r>
              <a:rPr lang="en-US" dirty="0"/>
              <a:t>Strobe Talbott, Melanne Verveer</a:t>
            </a:r>
          </a:p>
          <a:p>
            <a:r>
              <a:rPr lang="en-US" dirty="0"/>
              <a:t>John Deutch, Maria Shcherbak, Yuli Vorontsov</a:t>
            </a:r>
          </a:p>
          <a:p>
            <a:r>
              <a:rPr lang="en-US" dirty="0"/>
              <a:t>John Deutch, TWG President George Masiuk</a:t>
            </a:r>
          </a:p>
          <a:p>
            <a:r>
              <a:rPr lang="en-US" dirty="0"/>
              <a:t>Yaroslav Voitko</a:t>
            </a:r>
          </a:p>
          <a:p>
            <a:r>
              <a:rPr lang="en-US" dirty="0"/>
              <a:t>Andrij Masiuk, Juliana Osinchuk</a:t>
            </a:r>
          </a:p>
          <a:p>
            <a:r>
              <a:rPr lang="en-US" dirty="0"/>
              <a:t>Michael Waris, Mary Waris</a:t>
            </a:r>
          </a:p>
        </p:txBody>
      </p:sp>
    </p:spTree>
    <p:extLst>
      <p:ext uri="{BB962C8B-B14F-4D97-AF65-F5344CB8AC3E}">
        <p14:creationId xmlns:p14="http://schemas.microsoft.com/office/powerpoint/2010/main" val="76845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desk&#10;&#10;Description automatically generated">
            <a:extLst>
              <a:ext uri="{FF2B5EF4-FFF2-40B4-BE49-F238E27FC236}">
                <a16:creationId xmlns:a16="http://schemas.microsoft.com/office/drawing/2014/main" id="{6F8F6F93-F693-254B-92DA-20D3CAABE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512" y="643466"/>
            <a:ext cx="366297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3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1E1CCBC-08E0-E74F-9F03-F02B75EF3F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8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4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356D1AC-C40D-224C-893D-3ABB989B2F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4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94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2224</Words>
  <Application>Microsoft Macintosh PowerPoint</Application>
  <PresentationFormat>Widescreen</PresentationFormat>
  <Paragraphs>200</Paragraphs>
  <Slides>43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1996 TWG Photos</vt:lpstr>
      <vt:lpstr>1996 100 TWG Annual Meeting U.S. Botanic Garden Conservatory February 16</vt:lpstr>
      <vt:lpstr>PowerPoint Presentation</vt:lpstr>
      <vt:lpstr>PowerPoint Presentation</vt:lpstr>
      <vt:lpstr>1996 200 TWG Leadership Conference  Key Bridge Marriott, Rosslyn Virginia  October 11-13 Photographs</vt:lpstr>
      <vt:lpstr>1996 201 TWG Leadership Conference  Ukrainian Embassy Reception  October 11 Photographs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1996 210 TWG Leadership Conference  Opening Address  October 12 Photograph</vt:lpstr>
      <vt:lpstr>PowerPoint Presentation</vt:lpstr>
      <vt:lpstr>1996 220 TWG Leadership Conference  Luncheon  October 12 Photograph</vt:lpstr>
      <vt:lpstr>PowerPoint Presentation</vt:lpstr>
      <vt:lpstr>PowerPoint Presentation</vt:lpstr>
      <vt:lpstr>PowerPoint Presentation</vt:lpstr>
      <vt:lpstr>1996 230 TWG Leadership Conference  Banquet  October 12 Photographs</vt:lpstr>
      <vt:lpstr>PowerPoint Presentation</vt:lpstr>
      <vt:lpstr>PowerPoint Presentation</vt:lpstr>
      <vt:lpstr>PowerPoint Presentation</vt:lpstr>
      <vt:lpstr>1996 240 TWG Leadership Conference  Ukraine's Geostrategic Position Panel  October 12 Photograph</vt:lpstr>
      <vt:lpstr>PowerPoint Presentation</vt:lpstr>
      <vt:lpstr>PowerPoint Presentation</vt:lpstr>
      <vt:lpstr>1996 250 TWG Leadership Conference  Economic Reform Panel  October 12 Photographs</vt:lpstr>
      <vt:lpstr>PowerPoint Presentation</vt:lpstr>
      <vt:lpstr>PowerPoint Presentation</vt:lpstr>
      <vt:lpstr>1996 260 TWG Leadership Conference  Democracy Building Panel  October 12 Photographs</vt:lpstr>
      <vt:lpstr>PowerPoint Presentation</vt:lpstr>
      <vt:lpstr>1996 270 TWG Leadership Conference  Health Care Reform Panel  October 12 Photographs</vt:lpstr>
      <vt:lpstr>PowerPoint Presentation</vt:lpstr>
      <vt:lpstr>1996 280 TWG Leadership Conference  Energy Panel  October 12 Photographs</vt:lpstr>
      <vt:lpstr>PowerPoint Presentation</vt:lpstr>
      <vt:lpstr>1996 290 TWG Leadership Conference  Sunday Brunch  October 13 Photographs</vt:lpstr>
      <vt:lpstr>PowerPoint Presentation</vt:lpstr>
      <vt:lpstr>1996 300 TWG Events Photographs</vt:lpstr>
      <vt:lpstr>PowerPoint Presentation</vt:lpstr>
      <vt:lpstr>PowerPoint Presentation</vt:lpstr>
      <vt:lpstr>PowerPoint Presentation</vt:lpstr>
      <vt:lpstr>See TWGCF Photo Album for 1996 Cultural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1996 TWG Photos</dc:title>
  <dc:creator>George Masiuk</dc:creator>
  <cp:lastModifiedBy>George Masiuk</cp:lastModifiedBy>
  <cp:revision>26</cp:revision>
  <dcterms:created xsi:type="dcterms:W3CDTF">2020-09-22T15:54:27Z</dcterms:created>
  <dcterms:modified xsi:type="dcterms:W3CDTF">2020-10-25T20:51:11Z</dcterms:modified>
</cp:coreProperties>
</file>