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90" r:id="rId3"/>
    <p:sldId id="288" r:id="rId4"/>
    <p:sldId id="272" r:id="rId5"/>
    <p:sldId id="258" r:id="rId6"/>
    <p:sldId id="259" r:id="rId7"/>
    <p:sldId id="273" r:id="rId8"/>
    <p:sldId id="260" r:id="rId9"/>
    <p:sldId id="274" r:id="rId10"/>
    <p:sldId id="261" r:id="rId11"/>
    <p:sldId id="276" r:id="rId12"/>
    <p:sldId id="262" r:id="rId13"/>
    <p:sldId id="277" r:id="rId14"/>
    <p:sldId id="275" r:id="rId15"/>
    <p:sldId id="278" r:id="rId16"/>
    <p:sldId id="263" r:id="rId17"/>
    <p:sldId id="279" r:id="rId18"/>
    <p:sldId id="264" r:id="rId19"/>
    <p:sldId id="280" r:id="rId20"/>
    <p:sldId id="265" r:id="rId21"/>
    <p:sldId id="281" r:id="rId22"/>
    <p:sldId id="266" r:id="rId23"/>
    <p:sldId id="282" r:id="rId24"/>
    <p:sldId id="267" r:id="rId25"/>
    <p:sldId id="271" r:id="rId26"/>
    <p:sldId id="283" r:id="rId27"/>
    <p:sldId id="268" r:id="rId28"/>
    <p:sldId id="284" r:id="rId29"/>
    <p:sldId id="285" r:id="rId30"/>
    <p:sldId id="269" r:id="rId31"/>
    <p:sldId id="289" r:id="rId32"/>
    <p:sldId id="27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87"/>
    <p:restoredTop sz="91424"/>
  </p:normalViewPr>
  <p:slideViewPr>
    <p:cSldViewPr snapToGrid="0" snapToObjects="1" showGuides="1">
      <p:cViewPr varScale="1">
        <p:scale>
          <a:sx n="185" d="100"/>
          <a:sy n="185" d="100"/>
        </p:scale>
        <p:origin x="224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F607E-C222-F143-BC0B-1282076DCCBF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FB1EB-2BCB-BD4B-BCB7-2FE34D3E37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7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FB1EB-2BCB-BD4B-BCB7-2FE34D3E37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63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TWG_Photo_1997_No_253__Oct_11__Leadership_Conference__Diaspora_Panel__NY-NJ_Ukrainian-American_Professionals_Association_Bohdan_Vitvitsky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September-October TWG NEWS, page 9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FB1EB-2BCB-BD4B-BCB7-2FE34D3E374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70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TWG_Photo_1997_No_252__Oct_11__Leadership_Conference__Ukrainian_American_Organizations_Panel__Ukrainian_Weekly_Columnist_Myron_Kuropas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September-October TWG NEWS, page 9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FB1EB-2BCB-BD4B-BCB7-2FE34D3E374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42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TWG_Photo_1997_No_261__Oct_11__Leadership_Conference__Exercising_Influence_Panel__Government_Consultant_Andrew_Fedynsky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September-October TWG NEWS, page 10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FB1EB-2BCB-BD4B-BCB7-2FE34D3E374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89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TWG_Photo_1997_No_271__Oct_11__Leadership_Conference__Building_Connections_to_Ukraine_Panel__Ukraine_Peace_Corps_Director_Jaroslav_Dutkewych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September-October TWG NEWS, page 10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FB1EB-2BCB-BD4B-BCB7-2FE34D3E374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19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TWG_Photo_1997_No_281__Oct_11__Leadership_Conference__US_Ukraine_Foundation__Joyce_Warner__USUF_President_Nadia_McConnell__John_Kun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September-October TWG NEWS, page 11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FB1EB-2BCB-BD4B-BCB7-2FE34D3E374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07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TWG_Photo_1997_No_292__Oct_12__Leadership_Conference__Brunch_Entertainment__Dean_Magraw__Peter_Ostroushko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FB1EB-2BCB-BD4B-BCB7-2FE34D3E374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34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TWG_Photo_1997_No_321__Mar_21__at_CSIS__Director_State_Department_Office_of_Ukrainian_Belorusian_Moldovan_Affairs_Jack_Segal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1997 February TWG NEWS, page 1, for event announcement, and March-April TWG NEWS, page 1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FB1EB-2BCB-BD4B-BCB7-2FE34D3E374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5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TWG_Photo_1997_No_323__Sep_20__Markham_VA__Winery_Tour__Front__Jaroslaw_Martyniuk_Myron&amp;Lida_Teluk__Back__Eva_Bauer__Ed_Wizniak_Simon_Roman_Lamar_Brantley_Mike&amp;Roberta_Drabyk_Ross_Chomiak_Maria_Kulczycky_George_Masiuk_Natalie_Sluzar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1997 July-August TWG NEWS, page 9, for event announcement and November-December TWG NEWS, page 7, for event coverage…also see 1998 January-February for correction to picture caption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FB1EB-2BCB-BD4B-BCB7-2FE34D3E374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7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TWG_Photo_1997_No_311__July_23__Embassy_Reception__Ukrainain_Journalists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1997 July-August TWG NEWS, page 7,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FB1EB-2BCB-BD4B-BCB7-2FE34D3E374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08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TWG_Photo_1997_No_312__July_23__Embassy_Reception__Ukrainian_Journalists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1997 July-August TWG NEWS, page 7,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FB1EB-2BCB-BD4B-BCB7-2FE34D3E374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5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TWG_Photo_1997_No_101_Feb_15_US_Botanic_Garden_Annual_Mtg_Mike_Drabyk_Yaro_Bihun_Marta_Zielyk_Roman_Stelmach_TWG_President_George_Masiuk_TWGCF_Director_Laryssa_Lapychak_Chopivsky_John_Kun_Orysia_Pylyshenko_Orest_Deychakiwsky_Sonia_Melnyk_Anya_Silecky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1997 January TWG NEWS, page 1, for event announcement, and February TWG NEWS, page 1,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FB1EB-2BCB-BD4B-BCB7-2FE34D3E37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04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TWG_Photo_1997_No_710__July_August__Ukrainian_Embassy__Ukrainian_Embassy_Intern_Lesia_Richardson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1997 July-August TWG NEWS, pages 1 and 3,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FB1EB-2BCB-BD4B-BCB7-2FE34D3E374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19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TWG_Photo_1997_No_102__Feb_15__US_Botanic_Garden__Annual_Mtg__Jurij_Dobczansky__Yaro_Bihun__Ross_Chomiak__TWG_President_George_Masiuk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1997 January TWG NEWS, page 1, for event announcement, and February TWG NEWS, page 1,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FB1EB-2BCB-BD4B-BCB7-2FE34D3E37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6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FB1EB-2BCB-BD4B-BCB7-2FE34D3E37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05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TWG_Photo_1997_No_202__Oct_10__Leadership_Conference_Embassy_Reception_TWG_President_George_Masiuk_presents_Award_of_Honorary_Membership_to_Ukraine_Ambassador_Yurij_Shcherbak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September-October TWG NEWS, page 1; also see page 3 for transcript of Amb. Shcherbak’s keynote address on October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FB1EB-2BCB-BD4B-BCB7-2FE34D3E37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07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FB1EB-2BCB-BD4B-BCB7-2FE34D3E37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91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TWG_Photo_1997_No_232_Oct__11__Leadership_Conference__TWG_VP_Marta_Zielyk_presents_Award_to_Roma_Pryma_Bohachevsky_(on_the_left)_and_to_Lidia_Krushelnytsky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September-October TWG NEWS, page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FB1EB-2BCB-BD4B-BCB7-2FE34D3E37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60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TWG_Photo_1997_No_242__Oct_11__Leadership_Conference__Diaspora_Panel__Polish_American_Congress_Ewa_Matuszewski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1997 September-October TWG NEWS, page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FB1EB-2BCB-BD4B-BCB7-2FE34D3E37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15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TWG_Photo_1997_No_251__Oct_11__Leadership_Conference__Ukrainian_Organizations_Panel__Roma_Hayda__Bohdan_Vitvitsky__Myron_Kuropas_Bohdan_Watral__Rev_Stefan_Zencuch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September-October TWG NEWS, page 9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FB1EB-2BCB-BD4B-BCB7-2FE34D3E374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6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B0B2D-DF2B-4C4B-8151-718DEB823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12B16-4014-BD4E-8713-7F2AF4947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79E7F-FFE1-7042-9E75-BF0E05347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4BFA-A083-DD43-B186-E3DFB1383D12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38181-7275-FD41-BE01-19C5AF68F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5A8D1-6966-B24C-8508-D7BD982C6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A6D8-87F4-2140-B8CF-62AD53238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3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FBE5-3514-714F-B56E-A644EAAB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E343D-74EC-7442-B769-24D7D4618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C0853-8FCA-5941-8DCE-878C433B1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4BFA-A083-DD43-B186-E3DFB1383D12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07FB-7CB1-E446-825F-F468C1BB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5BD2D-4071-7E43-8240-449C976D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A6D8-87F4-2140-B8CF-62AD53238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6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113BA-373B-424F-80AE-4D598505B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EB0B6-C6C0-9145-862A-A9F555B84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FD29A-7F0E-F84B-A19C-ADE5DBB5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4BFA-A083-DD43-B186-E3DFB1383D12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13C58-3576-974E-BF6E-C1CF65A0F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05787-B97F-2E4F-A135-B585B3B6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A6D8-87F4-2140-B8CF-62AD53238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0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F5A2B-3FB7-0D47-B392-12BA1DF2B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AF78F-759E-2644-B6E0-89F55FB74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EF26C-6A70-194A-AC41-5DC05694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4BFA-A083-DD43-B186-E3DFB1383D12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3E676-BB26-7149-B2D5-23DEC5801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73F8-DEB9-9D4B-B56D-0FAD28A0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A6D8-87F4-2140-B8CF-62AD53238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3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C199-F5E2-0349-941B-0FAC2FF46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B7FA1-193F-2D49-A29B-098EDE882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B3213-A369-9A4D-98EC-23E706950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4BFA-A083-DD43-B186-E3DFB1383D12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18974-9D3B-0E45-B16E-B1771244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A1ABC-99BC-974F-B37B-B4FFC211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A6D8-87F4-2140-B8CF-62AD53238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4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C3E8D-AF79-134C-AA49-309FA713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9728B-6680-D34A-9E96-718F00A44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1C1F-0E3D-B647-B945-3D3AA15DC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13DD0-0CA2-6042-9790-060F59B8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4BFA-A083-DD43-B186-E3DFB1383D12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EA225-9A55-784A-8A44-0E39C8E0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69D70-14CE-A64F-B7F9-95AD7833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A6D8-87F4-2140-B8CF-62AD53238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4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E50CA-CF84-AC43-B681-530B1405B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73830-DCC5-A941-982F-6FF81024E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10CA8-A24A-5145-A504-4511E693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E0AFB1-6C0F-4A41-886D-BA5B61259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FEAAB4-16B9-B44D-BBAF-D8A66CF2A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AC676E-43B9-9B49-8AA3-D8F5CD7F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4BFA-A083-DD43-B186-E3DFB1383D12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E64452-0ADA-7245-BA3A-7B840B626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8FE2A9-5B5D-654C-8AC7-2BB3CFFD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A6D8-87F4-2140-B8CF-62AD53238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8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8A5C-1B7D-C742-9938-B01C8BACF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79DBDD-7A57-694E-A97E-E9E57E946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4BFA-A083-DD43-B186-E3DFB1383D12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3B605-BE99-3744-97FE-8262936A9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CDBC5-AC2A-3041-8568-F32C1C42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A6D8-87F4-2140-B8CF-62AD53238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4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0B2499-6CFE-7749-9E97-20F965C7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4BFA-A083-DD43-B186-E3DFB1383D12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FC38D-03AC-E645-B6B6-DD4665DE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F3101-8E50-C548-9336-80D6E880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A6D8-87F4-2140-B8CF-62AD53238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9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ED609-B061-144F-B823-BEE9FACFD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B6C98-0A84-6749-AC25-CCDDD128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5570D-F8B6-5148-87EA-781B66FC2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24E01-DE78-5941-8796-FA44582F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4BFA-A083-DD43-B186-E3DFB1383D12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EF5FF-79EB-AB40-85CB-7B43E430F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B8394-94CE-B242-881C-E2BE117E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A6D8-87F4-2140-B8CF-62AD53238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2298-CF58-FD4F-9889-BC862D63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D7CB2-A1A9-994F-B473-68023D0B1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E7FAC-1E14-1441-8790-8496C64A6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89466-B451-ED48-A646-746D7E4C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4BFA-A083-DD43-B186-E3DFB1383D12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B2661-29B3-094A-9581-5C4C8882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84843-D740-3149-BC8E-B30CB97EF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A6D8-87F4-2140-B8CF-62AD53238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4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B0AB57-4E2E-CD41-9144-BEA5E2864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6B143-9FF7-E641-AC8B-E688BFEC5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242CE-A184-2B43-937B-842E04B4D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54BFA-A083-DD43-B186-E3DFB1383D12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C8B5E-96BA-1845-B8F6-762775094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0EAC8-A8A4-6B49-AC31-A73459611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AA6D8-87F4-2140-B8CF-62AD53238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2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0C3C8-8E92-214B-8521-A3E1950D9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TWG 1997 Photos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BBD24-4899-7144-AEA4-83D22CC78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Created October 25, 2020</a:t>
            </a:r>
          </a:p>
        </p:txBody>
      </p:sp>
    </p:spTree>
    <p:extLst>
      <p:ext uri="{BB962C8B-B14F-4D97-AF65-F5344CB8AC3E}">
        <p14:creationId xmlns:p14="http://schemas.microsoft.com/office/powerpoint/2010/main" val="401694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613B-D538-7148-92FB-D67153EC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9"/>
            <a:ext cx="121920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1997 240 TWG Leadership Conference </a:t>
            </a:r>
            <a:br>
              <a:rPr lang="en-US" sz="3600" b="1" dirty="0"/>
            </a:br>
            <a:r>
              <a:rPr lang="en-US" sz="3600" b="1" dirty="0"/>
              <a:t>Panel 1: Creating a Model of a Successful Community </a:t>
            </a:r>
            <a:br>
              <a:rPr lang="en-US" sz="3600" b="1" dirty="0"/>
            </a:br>
            <a:r>
              <a:rPr lang="en-US" sz="3600" b="1" dirty="0"/>
              <a:t>October 11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2D255-87ED-FC44-A282-28AA61B28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865166"/>
            <a:ext cx="11347450" cy="1224484"/>
          </a:xfrm>
        </p:spPr>
        <p:txBody>
          <a:bodyPr>
            <a:normAutofit/>
          </a:bodyPr>
          <a:lstStyle/>
          <a:p>
            <a:r>
              <a:rPr lang="en-US" sz="2200" dirty="0"/>
              <a:t>Ewa Matuszewski</a:t>
            </a:r>
          </a:p>
        </p:txBody>
      </p:sp>
    </p:spTree>
    <p:extLst>
      <p:ext uri="{BB962C8B-B14F-4D97-AF65-F5344CB8AC3E}">
        <p14:creationId xmlns:p14="http://schemas.microsoft.com/office/powerpoint/2010/main" val="144611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holding a microphone&#10;&#10;Description automatically generated">
            <a:extLst>
              <a:ext uri="{FF2B5EF4-FFF2-40B4-BE49-F238E27FC236}">
                <a16:creationId xmlns:a16="http://schemas.microsoft.com/office/drawing/2014/main" id="{7BC34183-AD27-7343-8445-54BB048F0B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64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613B-D538-7148-92FB-D67153EC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9"/>
            <a:ext cx="121920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1997 250 TWG Leadership Conference </a:t>
            </a:r>
            <a:br>
              <a:rPr lang="en-US" sz="3600" b="1" dirty="0"/>
            </a:br>
            <a:r>
              <a:rPr lang="en-US" sz="3600" b="1" dirty="0"/>
              <a:t>Panel 2: How are Ukrainian-American Organizations Doing October 11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2D255-87ED-FC44-A282-28AA61B28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249075"/>
            <a:ext cx="12192000" cy="1549594"/>
          </a:xfrm>
        </p:spPr>
        <p:txBody>
          <a:bodyPr>
            <a:normAutofit/>
          </a:bodyPr>
          <a:lstStyle/>
          <a:p>
            <a:r>
              <a:rPr lang="en-US" sz="2200" dirty="0"/>
              <a:t>Roma Hayda, Bohdan Vitvitsky, Myron Kuropas, Bohdan Watral, Rev. Stefan Zencuch</a:t>
            </a:r>
          </a:p>
          <a:p>
            <a:r>
              <a:rPr lang="en-US" sz="2200" dirty="0"/>
              <a:t>Bohdan Vitvitsky</a:t>
            </a:r>
          </a:p>
          <a:p>
            <a:r>
              <a:rPr lang="en-US" sz="2200" dirty="0"/>
              <a:t>Myron Kuropas</a:t>
            </a:r>
          </a:p>
        </p:txBody>
      </p:sp>
    </p:spTree>
    <p:extLst>
      <p:ext uri="{BB962C8B-B14F-4D97-AF65-F5344CB8AC3E}">
        <p14:creationId xmlns:p14="http://schemas.microsoft.com/office/powerpoint/2010/main" val="1370862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4E4DEFD-02BC-4D48-8EE2-FCA7A08557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4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58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683D892A-773B-F94D-9DF5-C087648E63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62" b="68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39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961354F-8ECB-EB44-B820-6348BC265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59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613B-D538-7148-92FB-D67153EC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9"/>
            <a:ext cx="121920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1997 260 TWG Leadership Conference </a:t>
            </a:r>
            <a:br>
              <a:rPr lang="en-US" sz="3600" b="1" dirty="0"/>
            </a:br>
            <a:r>
              <a:rPr lang="en-US" sz="3600" b="1" dirty="0"/>
              <a:t>Panel 3: Exercising Influence within American Society </a:t>
            </a:r>
            <a:br>
              <a:rPr lang="en-US" sz="3600" b="1" dirty="0"/>
            </a:br>
            <a:r>
              <a:rPr lang="en-US" sz="3600" b="1" dirty="0"/>
              <a:t>October 11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2D255-87ED-FC44-A282-28AA61B28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011750"/>
            <a:ext cx="12243188" cy="1077900"/>
          </a:xfrm>
        </p:spPr>
        <p:txBody>
          <a:bodyPr>
            <a:normAutofit/>
          </a:bodyPr>
          <a:lstStyle/>
          <a:p>
            <a:r>
              <a:rPr lang="en-US" sz="2200" dirty="0"/>
              <a:t>Andrew Fedynsky</a:t>
            </a:r>
          </a:p>
        </p:txBody>
      </p:sp>
    </p:spTree>
    <p:extLst>
      <p:ext uri="{BB962C8B-B14F-4D97-AF65-F5344CB8AC3E}">
        <p14:creationId xmlns:p14="http://schemas.microsoft.com/office/powerpoint/2010/main" val="56166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0720122-0CB8-C34F-AA7C-D099C5023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367" y="643466"/>
            <a:ext cx="360726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45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613B-D538-7148-92FB-D67153EC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9"/>
            <a:ext cx="121920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1997 270 TWG Leadership Conference </a:t>
            </a:r>
            <a:br>
              <a:rPr lang="en-US" sz="3600" b="1" dirty="0"/>
            </a:br>
            <a:r>
              <a:rPr lang="en-US" sz="3600" b="1" dirty="0"/>
              <a:t>Panel 4: Building Connections to Ukraine </a:t>
            </a:r>
            <a:br>
              <a:rPr lang="en-US" sz="3600" b="1" dirty="0"/>
            </a:br>
            <a:r>
              <a:rPr lang="en-US" sz="3600" b="1" dirty="0"/>
              <a:t>October 11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2D255-87ED-FC44-A282-28AA61B28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102492"/>
            <a:ext cx="12192000" cy="987158"/>
          </a:xfrm>
        </p:spPr>
        <p:txBody>
          <a:bodyPr>
            <a:normAutofit/>
          </a:bodyPr>
          <a:lstStyle/>
          <a:p>
            <a:r>
              <a:rPr lang="en-US" sz="2200" dirty="0"/>
              <a:t>Jaroslav Dutkewych</a:t>
            </a:r>
          </a:p>
        </p:txBody>
      </p:sp>
    </p:spTree>
    <p:extLst>
      <p:ext uri="{BB962C8B-B14F-4D97-AF65-F5344CB8AC3E}">
        <p14:creationId xmlns:p14="http://schemas.microsoft.com/office/powerpoint/2010/main" val="633805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in a suit standing in front of a sign&#10;&#10;Description automatically generated">
            <a:extLst>
              <a:ext uri="{FF2B5EF4-FFF2-40B4-BE49-F238E27FC236}">
                <a16:creationId xmlns:a16="http://schemas.microsoft.com/office/drawing/2014/main" id="{ED1D14E1-95D5-2141-915D-37CA846D5C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7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0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481F6-0AD2-8E4E-8595-27638670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7170"/>
            <a:ext cx="10515600" cy="254889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1997 100 TWG Annual Meeting</a:t>
            </a:r>
            <a:br>
              <a:rPr lang="en-US" sz="3600" b="1" dirty="0"/>
            </a:br>
            <a:r>
              <a:rPr lang="en-US" sz="3600" b="1" dirty="0"/>
              <a:t>U.S. Botanic Garden Conservatory</a:t>
            </a:r>
            <a:br>
              <a:rPr lang="en-US" sz="3600" b="1" dirty="0"/>
            </a:br>
            <a:r>
              <a:rPr lang="en-US" sz="3600" b="1" dirty="0"/>
              <a:t>February 15 Photographs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7FD3B-3A76-FB4F-A587-6E0926EE6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734471"/>
            <a:ext cx="12192000" cy="3074670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See 1997 January TWG NEWS for Annual Meeting announcement and February TWG NEWS for Annual Meeting coverage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Elected to the Board: George Masiuk – President; Marta Zielyk – Vice President; Orysia Pylyshenko - Secretary; Roman Stelmach – Treasurer; John Kun - Public Relations; Michael Drabyk – Membership Director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Cultural Fund Director: Laryssa Chopivsky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Fellowship Fund: Adrian Karmazyn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Members at Large: Katya Bowers, Tanya Chomiak, Orest Deychakiwsky, Roman Goy, Oleg Jerschkowsky, Maria Kulczycky, Jane Kunka, Theresa Markiv, Sonia Melnyk, Dick Murphy, Ihor Procinsky, Anya Silecky, Natalie Sluzar, Maria Zmurkewycz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Auditor: Andrew Charchalis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TWG NEWS Editor: Yaro Bihun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Others in photo: Jurij Dobczansky, Ross Chomiak</a:t>
            </a:r>
          </a:p>
        </p:txBody>
      </p:sp>
    </p:spTree>
    <p:extLst>
      <p:ext uri="{BB962C8B-B14F-4D97-AF65-F5344CB8AC3E}">
        <p14:creationId xmlns:p14="http://schemas.microsoft.com/office/powerpoint/2010/main" val="702703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613B-D538-7148-92FB-D67153EC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1997 280 TWG Leadership Conference </a:t>
            </a:r>
            <a:br>
              <a:rPr lang="en-US" sz="3600" b="1" dirty="0"/>
            </a:br>
            <a:r>
              <a:rPr lang="en-US" sz="3600" b="1" dirty="0"/>
              <a:t>Panel 5: US - Ukraine Foundation </a:t>
            </a:r>
            <a:br>
              <a:rPr lang="en-US" sz="3600" b="1" dirty="0"/>
            </a:br>
            <a:r>
              <a:rPr lang="en-US" sz="3600" b="1" dirty="0"/>
              <a:t>October 11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2D255-87ED-FC44-A282-28AA61B28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011750"/>
            <a:ext cx="12192000" cy="1077900"/>
          </a:xfrm>
        </p:spPr>
        <p:txBody>
          <a:bodyPr/>
          <a:lstStyle/>
          <a:p>
            <a:r>
              <a:rPr lang="en-US" dirty="0"/>
              <a:t>Joyce Warner, Nadia McConnell, John Kun</a:t>
            </a:r>
          </a:p>
        </p:txBody>
      </p:sp>
    </p:spTree>
    <p:extLst>
      <p:ext uri="{BB962C8B-B14F-4D97-AF65-F5344CB8AC3E}">
        <p14:creationId xmlns:p14="http://schemas.microsoft.com/office/powerpoint/2010/main" val="557973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57F4CD8-ADB4-3840-B595-D34CFB5D66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5" b="127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65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613B-D538-7148-92FB-D67153EC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1997 290 TWG Leadership Conference </a:t>
            </a:r>
            <a:br>
              <a:rPr lang="en-US" sz="3600" b="1" dirty="0"/>
            </a:br>
            <a:r>
              <a:rPr lang="en-US" sz="3600" b="1" dirty="0"/>
              <a:t>Brunch </a:t>
            </a:r>
            <a:br>
              <a:rPr lang="en-US" sz="3600" b="1" dirty="0"/>
            </a:br>
            <a:r>
              <a:rPr lang="en-US" sz="3600" b="1" dirty="0"/>
              <a:t>October 12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2D255-87ED-FC44-A282-28AA61B28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969869"/>
            <a:ext cx="12192000" cy="1119781"/>
          </a:xfrm>
        </p:spPr>
        <p:txBody>
          <a:bodyPr>
            <a:normAutofit/>
          </a:bodyPr>
          <a:lstStyle/>
          <a:p>
            <a:r>
              <a:rPr lang="en-US" sz="2200" dirty="0"/>
              <a:t>Dean Magraw</a:t>
            </a:r>
          </a:p>
          <a:p>
            <a:r>
              <a:rPr lang="en-US" sz="2200" dirty="0"/>
              <a:t>Peter Ostroushko</a:t>
            </a:r>
          </a:p>
        </p:txBody>
      </p:sp>
    </p:spTree>
    <p:extLst>
      <p:ext uri="{BB962C8B-B14F-4D97-AF65-F5344CB8AC3E}">
        <p14:creationId xmlns:p14="http://schemas.microsoft.com/office/powerpoint/2010/main" val="3431039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person, indoor, person, sitting&#10;&#10;Description automatically generated">
            <a:extLst>
              <a:ext uri="{FF2B5EF4-FFF2-40B4-BE49-F238E27FC236}">
                <a16:creationId xmlns:a16="http://schemas.microsoft.com/office/drawing/2014/main" id="{4DF7B121-4896-2047-A8D6-AADEF4E2B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7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00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613B-D538-7148-92FB-D67153EC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1997 300 TWG Events </a:t>
            </a:r>
            <a:br>
              <a:rPr lang="en-US" sz="3600" b="1" dirty="0"/>
            </a:br>
            <a:r>
              <a:rPr lang="en-US" sz="3600" b="1" dirty="0"/>
              <a:t>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2D255-87ED-FC44-A282-28AA61B28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1" y="4589463"/>
            <a:ext cx="12143139" cy="1500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Jack Segal</a:t>
            </a:r>
          </a:p>
          <a:p>
            <a:r>
              <a:rPr lang="en-US" dirty="0"/>
              <a:t>Winery Tour: Jaroslaw Martyniuk, Myron Teluk, Lida Teluk, Eva Bauer, Ed Wizniak, Simon Roman, Lamar Brantley, Mike Drabyk, Roberta Drabyk, Ross Chomiak, Maria Kulczycky, TWG President George Masiuk, Natalie Sluzar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51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32B12B27-281F-DF41-A5C6-521C9C956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656" y="643466"/>
            <a:ext cx="371868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1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in a field&#10;&#10;Description automatically generated">
            <a:extLst>
              <a:ext uri="{FF2B5EF4-FFF2-40B4-BE49-F238E27FC236}">
                <a16:creationId xmlns:a16="http://schemas.microsoft.com/office/drawing/2014/main" id="{943DBADC-929F-6C4B-BE44-7AF38B41B0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1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613B-D538-7148-92FB-D67153EC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1997 310 TWG Ukrainian Journalists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2D255-87ED-FC44-A282-28AA61B28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186253"/>
            <a:ext cx="12192000" cy="903397"/>
          </a:xfrm>
        </p:spPr>
        <p:txBody>
          <a:bodyPr/>
          <a:lstStyle/>
          <a:p>
            <a:r>
              <a:rPr lang="en-US" dirty="0"/>
              <a:t>Ukrainian Journalists</a:t>
            </a:r>
          </a:p>
        </p:txBody>
      </p:sp>
    </p:spTree>
    <p:extLst>
      <p:ext uri="{BB962C8B-B14F-4D97-AF65-F5344CB8AC3E}">
        <p14:creationId xmlns:p14="http://schemas.microsoft.com/office/powerpoint/2010/main" val="983579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EA7350F-D35D-AC4A-A3A4-2E275786EE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70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6264F90-CDEB-6C4F-9ECB-8C3D580919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8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9615964C-834C-044F-84AC-DB5249A903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10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613B-D538-7148-92FB-D67153EC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1997 700 TWG Intern</a:t>
            </a:r>
            <a:br>
              <a:rPr lang="en-US" sz="3600" b="1" dirty="0"/>
            </a:br>
            <a:r>
              <a:rPr lang="en-US" sz="3600" b="1" dirty="0"/>
              <a:t>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2D255-87ED-FC44-A282-28AA61B28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175796"/>
            <a:ext cx="12192000" cy="1500187"/>
          </a:xfrm>
        </p:spPr>
        <p:txBody>
          <a:bodyPr>
            <a:normAutofit/>
          </a:bodyPr>
          <a:lstStyle/>
          <a:p>
            <a:r>
              <a:rPr lang="en-US" sz="2200" dirty="0"/>
              <a:t>Lesia Richardson</a:t>
            </a:r>
          </a:p>
        </p:txBody>
      </p:sp>
    </p:spTree>
    <p:extLst>
      <p:ext uri="{BB962C8B-B14F-4D97-AF65-F5344CB8AC3E}">
        <p14:creationId xmlns:p14="http://schemas.microsoft.com/office/powerpoint/2010/main" val="2942844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2DF7B0B0-059F-034E-8B15-413C4A523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1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613B-D538-7148-92FB-D67153EC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9"/>
            <a:ext cx="12192000" cy="17192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See TWGCF Photo Album for 1997 Cultural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2D255-87ED-FC44-A282-28AA61B28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214174"/>
            <a:ext cx="11347450" cy="875476"/>
          </a:xfrm>
        </p:spPr>
        <p:txBody>
          <a:bodyPr>
            <a:normAutofit/>
          </a:bodyPr>
          <a:lstStyle/>
          <a:p>
            <a:r>
              <a:rPr lang="en-US" sz="2200" dirty="0"/>
              <a:t>Bandura Chorus</a:t>
            </a:r>
          </a:p>
          <a:p>
            <a:r>
              <a:rPr lang="en-US" sz="2200" dirty="0"/>
              <a:t>Horowitz Competition Winners</a:t>
            </a:r>
          </a:p>
        </p:txBody>
      </p:sp>
    </p:spTree>
    <p:extLst>
      <p:ext uri="{BB962C8B-B14F-4D97-AF65-F5344CB8AC3E}">
        <p14:creationId xmlns:p14="http://schemas.microsoft.com/office/powerpoint/2010/main" val="189893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2B7366D-B953-8241-BC65-AFE98652F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613B-D538-7148-92FB-D67153EC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1997 200 TWG Leadership Conference </a:t>
            </a:r>
            <a:br>
              <a:rPr lang="en-US" sz="3200" b="1" dirty="0"/>
            </a:br>
            <a:r>
              <a:rPr lang="en-US" sz="3200" b="1" dirty="0"/>
              <a:t>Georgetown University Conference Center </a:t>
            </a:r>
            <a:br>
              <a:rPr lang="en-US" sz="3200" b="1" dirty="0"/>
            </a:br>
            <a:r>
              <a:rPr lang="en-US" sz="3200" b="1" dirty="0"/>
              <a:t>October 10-12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2D255-87ED-FC44-A282-28AA61B28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2020742"/>
          </a:xfrm>
        </p:spPr>
        <p:txBody>
          <a:bodyPr>
            <a:normAutofit fontScale="70000" lnSpcReduction="20000"/>
          </a:bodyPr>
          <a:lstStyle/>
          <a:p>
            <a:r>
              <a:rPr lang="en-US" sz="3000" dirty="0"/>
              <a:t>See Leadership Conference Announcement in 1997 May-June TWG NEWS, page 4</a:t>
            </a:r>
          </a:p>
          <a:p>
            <a:r>
              <a:rPr lang="en-US" sz="3000" dirty="0"/>
              <a:t>See Leadership Conference Planning in 1997 July-August, TWG NEWS, page 1, </a:t>
            </a:r>
          </a:p>
          <a:p>
            <a:r>
              <a:rPr lang="en-US" sz="3000" dirty="0"/>
              <a:t>See TWG_1997_Leadership_Conference_Booklet for Conference Program and Speaker Biographies</a:t>
            </a:r>
          </a:p>
          <a:p>
            <a:r>
              <a:rPr lang="en-US" sz="3000" dirty="0"/>
              <a:t>See 1997 September-October TWG NEWS for Leadership Conference Coverage</a:t>
            </a:r>
          </a:p>
          <a:p>
            <a:r>
              <a:rPr lang="en-US" sz="3000" dirty="0"/>
              <a:t>See TWG Leadership Conference coverage by The Ukrainian Weekly: The_Ukrainian_Weekly_1997-42, page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2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613B-D538-7148-92FB-D67153EC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1997 201 TWG Leadership Conference </a:t>
            </a:r>
            <a:br>
              <a:rPr lang="en-US" sz="3600" b="1" dirty="0"/>
            </a:br>
            <a:r>
              <a:rPr lang="en-US" sz="3600" b="1" dirty="0"/>
              <a:t>Ukrainian Embassy Reception </a:t>
            </a:r>
            <a:br>
              <a:rPr lang="en-US" sz="3600" b="1" dirty="0"/>
            </a:br>
            <a:r>
              <a:rPr lang="en-US" sz="3600" b="1" dirty="0"/>
              <a:t>October 10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2D255-87ED-FC44-A282-28AA61B28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1347450" cy="1500187"/>
          </a:xfrm>
        </p:spPr>
        <p:txBody>
          <a:bodyPr/>
          <a:lstStyle/>
          <a:p>
            <a:r>
              <a:rPr lang="en-US" dirty="0"/>
              <a:t>TWG President George Masiuk, Amb. Yuriy Shcherbak</a:t>
            </a:r>
          </a:p>
        </p:txBody>
      </p:sp>
    </p:spTree>
    <p:extLst>
      <p:ext uri="{BB962C8B-B14F-4D97-AF65-F5344CB8AC3E}">
        <p14:creationId xmlns:p14="http://schemas.microsoft.com/office/powerpoint/2010/main" val="109711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9ED4430-BCC0-0D49-8F7F-F58E293EA4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12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613B-D538-7148-92FB-D67153EC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1997 230 TWG Leadership Conference </a:t>
            </a:r>
            <a:br>
              <a:rPr lang="en-US" sz="3600" b="1" dirty="0"/>
            </a:br>
            <a:r>
              <a:rPr lang="en-US" sz="3600" b="1" dirty="0"/>
              <a:t>Banquet </a:t>
            </a:r>
            <a:br>
              <a:rPr lang="en-US" sz="3600" b="1" dirty="0"/>
            </a:br>
            <a:r>
              <a:rPr lang="en-US" sz="3600" b="1" dirty="0"/>
              <a:t>October 11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2D255-87ED-FC44-A282-28AA61B28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1347450" cy="1500187"/>
          </a:xfrm>
        </p:spPr>
        <p:txBody>
          <a:bodyPr/>
          <a:lstStyle/>
          <a:p>
            <a:r>
              <a:rPr lang="en-US" dirty="0"/>
              <a:t>Roma Pryma Bohachevsky, Marta Zielyk, Lidia Krushelnytsky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11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person, indoor, person, person&#10;&#10;Description automatically generated">
            <a:extLst>
              <a:ext uri="{FF2B5EF4-FFF2-40B4-BE49-F238E27FC236}">
                <a16:creationId xmlns:a16="http://schemas.microsoft.com/office/drawing/2014/main" id="{3F498F05-A681-2740-A2EC-11C803F71F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7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18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1424</Words>
  <Application>Microsoft Macintosh PowerPoint</Application>
  <PresentationFormat>Widescreen</PresentationFormat>
  <Paragraphs>136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TWG 1997 Photos</vt:lpstr>
      <vt:lpstr>1997 100 TWG Annual Meeting U.S. Botanic Garden Conservatory February 15 Photographs</vt:lpstr>
      <vt:lpstr>PowerPoint Presentation</vt:lpstr>
      <vt:lpstr>PowerPoint Presentation</vt:lpstr>
      <vt:lpstr>1997 200 TWG Leadership Conference  Georgetown University Conference Center  October 10-12 Photographs</vt:lpstr>
      <vt:lpstr>1997 201 TWG Leadership Conference  Ukrainian Embassy Reception  October 10 Photographs</vt:lpstr>
      <vt:lpstr>PowerPoint Presentation</vt:lpstr>
      <vt:lpstr>1997 230 TWG Leadership Conference  Banquet  October 11 Photographs</vt:lpstr>
      <vt:lpstr>PowerPoint Presentation</vt:lpstr>
      <vt:lpstr>1997 240 TWG Leadership Conference  Panel 1: Creating a Model of a Successful Community  October 11 Photographs</vt:lpstr>
      <vt:lpstr>PowerPoint Presentation</vt:lpstr>
      <vt:lpstr>1997 250 TWG Leadership Conference  Panel 2: How are Ukrainian-American Organizations Doing October 11 Photographs</vt:lpstr>
      <vt:lpstr>PowerPoint Presentation</vt:lpstr>
      <vt:lpstr>PowerPoint Presentation</vt:lpstr>
      <vt:lpstr>PowerPoint Presentation</vt:lpstr>
      <vt:lpstr>1997 260 TWG Leadership Conference  Panel 3: Exercising Influence within American Society  October 11 Photographs</vt:lpstr>
      <vt:lpstr>PowerPoint Presentation</vt:lpstr>
      <vt:lpstr>1997 270 TWG Leadership Conference  Panel 4: Building Connections to Ukraine  October 11 Photographs</vt:lpstr>
      <vt:lpstr>PowerPoint Presentation</vt:lpstr>
      <vt:lpstr>1997 280 TWG Leadership Conference  Panel 5: US - Ukraine Foundation  October 11 Photographs</vt:lpstr>
      <vt:lpstr>PowerPoint Presentation</vt:lpstr>
      <vt:lpstr>1997 290 TWG Leadership Conference  Brunch  October 12 Photographs</vt:lpstr>
      <vt:lpstr>PowerPoint Presentation</vt:lpstr>
      <vt:lpstr>1997 300 TWG Events  Photographs</vt:lpstr>
      <vt:lpstr>PowerPoint Presentation</vt:lpstr>
      <vt:lpstr>PowerPoint Presentation</vt:lpstr>
      <vt:lpstr>1997 310 TWG Ukrainian Journalists Photographs</vt:lpstr>
      <vt:lpstr>PowerPoint Presentation</vt:lpstr>
      <vt:lpstr>PowerPoint Presentation</vt:lpstr>
      <vt:lpstr>1997 700 TWG Intern Photographs</vt:lpstr>
      <vt:lpstr>PowerPoint Presentation</vt:lpstr>
      <vt:lpstr>See TWGCF Photo Album for 1997 Cultural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TWG 1997 Photos</dc:title>
  <dc:creator>George Masiuk</dc:creator>
  <cp:lastModifiedBy>George Masiuk</cp:lastModifiedBy>
  <cp:revision>35</cp:revision>
  <dcterms:created xsi:type="dcterms:W3CDTF">2020-09-21T03:23:17Z</dcterms:created>
  <dcterms:modified xsi:type="dcterms:W3CDTF">2020-10-25T22:54:06Z</dcterms:modified>
</cp:coreProperties>
</file>