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82" r:id="rId4"/>
    <p:sldId id="257" r:id="rId5"/>
    <p:sldId id="279" r:id="rId6"/>
    <p:sldId id="258" r:id="rId7"/>
    <p:sldId id="267" r:id="rId8"/>
    <p:sldId id="268" r:id="rId9"/>
    <p:sldId id="259" r:id="rId10"/>
    <p:sldId id="269" r:id="rId11"/>
    <p:sldId id="260" r:id="rId12"/>
    <p:sldId id="270" r:id="rId13"/>
    <p:sldId id="261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62" r:id="rId22"/>
    <p:sldId id="263" r:id="rId23"/>
    <p:sldId id="278" r:id="rId24"/>
    <p:sldId id="264" r:id="rId25"/>
    <p:sldId id="281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95"/>
    <p:restoredTop sz="87771"/>
  </p:normalViewPr>
  <p:slideViewPr>
    <p:cSldViewPr snapToGrid="0" snapToObjects="1" showGuides="1">
      <p:cViewPr varScale="1">
        <p:scale>
          <a:sx n="175" d="100"/>
          <a:sy n="175" d="100"/>
        </p:scale>
        <p:origin x="85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C6D4-6FE8-874A-B90E-7102B3001F02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C6E4-B227-3A42-AFB4-9CD4FB6ACB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5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759B8-17A5-844E-B905-2A7CA65C746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5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TWG_Photo_1999_No_299-2__Joint_Conferences__Ukrainian_Engineers_Society_of_America_Conference__Keynote_Address__Ambassador_Anton_Buteyko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02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TWG_Photo_1999_No_299-3_Joint_Conferences__Director_of_Security_Service_of_Ukraine_Leonid_Derkach__former_United_States_Congressman_Don_Bonker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22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TWG_Photo_1999_No_299-4__Joint_Conferences___Ukrainian_American_Bar_Association_Conference___Lawyer_Banker_Philanthropist_President_of_Ukrainian_American_Heritage_Foundation_Julian_Kulas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5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TWG_Photo_1999_No_299-5__Joint_Conferences__Ukrainian_Broadcast_Network_Executive_Ihor_Dliaboha__Amb_at_Large_for_Newly_Independent_States_Steve_Sestanovich__Amb_Anton_Buteyko__Conference_Organizer_Dr_Roman_Goy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79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TWG_Photo_1999_No_299-6__Joint_Conferences__Former_TWG_President_and_TWG_NEWS_Editor_Yaro_Bihun__Verkhovna_Rada_Deputy_Ivan_Zayats__Ambassador_William_Miller__in_background_Journalist_Roman_Ferencevych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59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TWG_Photo_1999_No_299-7__Joint_Conference__Ambassador_William_Miller__Judge_Bohdan_Futey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TWG_Photo_1999_No_601__Oct_23__Virginia_Winery_Tour__Left_Group__Marina_and_Oles_Lomacky_Roberta_and_Michael_Drabyk_Ksenia_Lutz_Bohdana_and_John_Gott_and_baby_Andrijko__Right_Group__Andrew_and_Marta_Mostovych_Lida_and_Myron_Teluk_Natalie_Sluzar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1999 September-October TWG NEWS, page 7, for event announcement and November-December TWG NEWS, page 9,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73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TWG_Photo_1999_No_701__TWG_Intern_Valentina_Yarr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1999 September-October TWG NEWS, page 1,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17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38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8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TWG_Photo_1999_No_241__Jun_26__Leadership_Conference_Panel_1__US_Ukraine_Military_Cooperation__Askold_Mosijczuk__Ihor_Kotlarchuk__Oleksandr_Galaka__Yurij_Holowinsky__Sergiy_Nechiporenko__Vadym_Yakhno__Valeriy_Kondratiuk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See Summer TWG NEWS, page 5, for event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68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TWG_Photo_1999_No_251__Jun_26__Leadership_Conference_Panel_2__Ukraine's_Role_in_International_Space_Programs__Physicist_&amp;_Former_Director_of_Space_Research_Institute_of_USSR_Roald_Sagdeyev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Summer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45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TWG_Photo_1999_No_252__Jun_26__Leadership_Conference_Panel_2__Ukraine's_Role_in_International_Space_Programs__President_International_Academy_of_Astronautics_Michael_Yarymovych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Summer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1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TWG_Photo_1999_No_261__Jun_26__Leadership_Conference_Panel_3__Ukrainian_Elections__Former_US_Ambassador_William_Miller__National_Endowment_For_Democracy_Nadia_Diuk__National_Security_Council_John_Tedstrom__Carnegie_Endowment_Sherman_Garnett</a:t>
            </a:r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Summer TWG NEWS, page 6,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71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TWG_Photo_1999_No_292__Jun_27__Leadership_Conference__Brunch_Entertainment__Pikkardiyska_Tertsia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Summer TWG NEWS, page 13, for event coverage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642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3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TWG_Photo_1999_No_299-1__Joint_Conferences__Ukrainian_National_Credit_Union_Association_Conference__CEO_Rochester_Ukrainian_Federal_Credit_Union_Tamara_Denysenko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C6E4-B227-3A42-AFB4-9CD4FB6ACB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1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24FC-2C9D-2E43-8079-0F9ED35D7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C48D2-8C1E-3D40-B287-60F000E4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6F82B-1051-3A49-B3FF-826CA3DF3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0E899-D873-7942-87A4-3C51ECF2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D8AA-E5DE-A341-8DED-15D5FDBF5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005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F72A1-F22D-BA44-ACEE-55CB1EC1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76BC0-B8B4-A34A-A93E-54A4A3723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F1B31-F572-224D-B787-EDC0B1A83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819AA-7611-1242-8F04-07BF975D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DC9FB-63BD-6D43-B307-68F2DE189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EECF53-07A9-CC42-8410-691CB890B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46CDF-E9AF-404A-A6A5-5116587A8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28CC8-D45B-B146-8A94-EED3DC72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D24BE-D6E6-A04F-8D82-CA5C505B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97120-4C90-8846-B855-1DEC89E3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1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772C5-6906-3240-9082-D38E1CD3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43F18-A775-F04E-B19A-4A444DC0B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7B21A-0DBC-FC43-BE61-23E53342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820D7-C471-1D49-8F6B-BE2E2E8D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2FEA5-9B64-5748-B0B0-4A47EC82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91CD-7CC1-D843-B2BE-69502490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D7F23-4AB7-B947-A4B2-400AF5FC3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163C-17D1-2545-B2B5-AC9E5823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E7B05-F1A2-1848-ADFF-F79CD256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2498C-531A-7248-A4F8-A3AD2F2B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7B363-EF53-274F-8FEE-BFE79AE0A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49A8-918A-E644-8A8F-B3CE305A1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A9F88-FCB2-874C-928F-8495049F2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79A3A-71D7-F644-B89E-47D5C28F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7E6C6-161B-6845-9616-D586DC186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52080-B7B2-E142-BD28-9F58D67C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9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A472-0DC5-254B-89A1-92D229C1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762AE-8EB5-DE44-872A-A4F2C5601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14CC1-2DDD-704C-B1A1-DAF501A6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CDFCC-2224-934E-B105-9BAE50C55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A2D2C-1E99-7D44-9353-9F1AD88C2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2BC0C-B168-A74D-BABB-7FE12C9B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307319-B321-3D43-9F4D-9F59768F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148A0F-3440-7241-A7D8-C0C23D25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DADB-5D67-6940-AB99-C38B4FC36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AAD65-D799-0242-A9F3-680AB143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F1DC4-BBB2-3A4A-A28D-994766F1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F342F-BD59-9A4A-8AEB-DF160D38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74F4D-CCA8-E541-97EC-27155E272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A0EBF8-9308-3B43-8DFE-A46E4ACD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F8CEC-DAC5-C340-99B1-893FC494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759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ED04-5B89-444E-A08E-B96A8AC93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9DF47-ED03-F349-83BE-F3D23200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E4979-6F75-BE44-A260-8D6E4FEFE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B6336-8BC5-B146-8FF1-AEAF07789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A1EBA-8531-154D-8675-58510A9F6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19AD8-F3DC-7440-9B82-37A7CC14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0ECB-57D4-2F43-94C3-C5076237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6BA2C9-5C16-284F-A45B-F9E99F686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73008-802F-6143-8593-27FAC2BE6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A86C7-2E60-1649-BF07-FF9BE121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86AF5-D2C6-9F46-98B5-BA690E0A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374BA-A2A9-8A49-9CA0-F248F87F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0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ABA4D1-FA57-7D44-BEB2-3362D90F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BDB1C-9C13-4F49-85A8-7876833E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60DDB-43E6-334C-B7D2-1713E55BF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EB3B-B82F-4C42-8AAE-C45B13BA0767}" type="datetimeFigureOut">
              <a:rPr lang="en-US" smtClean="0"/>
              <a:t>10/25/20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B4A1F-1333-1F45-BC9D-B685BFE7C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61884-7780-5447-B0AE-0F353E218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934B5-1B5B-BD40-8C33-9396D69D78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1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D5EC1-0142-0E4D-B35E-6D440A88B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/>
          <a:lstStyle/>
          <a:p>
            <a:r>
              <a:rPr lang="en-US" b="1" dirty="0"/>
              <a:t>TWG 1999 Photos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819BE-FC17-9449-9840-0B552131B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478"/>
            <a:ext cx="9144000" cy="1655762"/>
          </a:xfrm>
        </p:spPr>
        <p:txBody>
          <a:bodyPr/>
          <a:lstStyle/>
          <a:p>
            <a:r>
              <a:rPr lang="en-US" dirty="0"/>
              <a:t>October 25, 2020</a:t>
            </a:r>
          </a:p>
        </p:txBody>
      </p:sp>
    </p:spTree>
    <p:extLst>
      <p:ext uri="{BB962C8B-B14F-4D97-AF65-F5344CB8AC3E}">
        <p14:creationId xmlns:p14="http://schemas.microsoft.com/office/powerpoint/2010/main" val="83103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812B18A-17C2-8E46-8AAD-9C0DC0B66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290 TWG Leadership Conference </a:t>
            </a:r>
            <a:br>
              <a:rPr lang="en-US" sz="3600" b="1" dirty="0"/>
            </a:br>
            <a:r>
              <a:rPr lang="en-US" sz="3600" b="1" dirty="0"/>
              <a:t>Brunch </a:t>
            </a:r>
            <a:br>
              <a:rPr lang="en-US" sz="3600" b="1" dirty="0"/>
            </a:br>
            <a:r>
              <a:rPr lang="en-US" sz="3600" b="1" dirty="0"/>
              <a:t>June 27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67300"/>
            <a:ext cx="11347450" cy="1022350"/>
          </a:xfrm>
        </p:spPr>
        <p:txBody>
          <a:bodyPr/>
          <a:lstStyle/>
          <a:p>
            <a:r>
              <a:rPr lang="en-US" dirty="0"/>
              <a:t>Pikkardiyska Tertsia</a:t>
            </a:r>
          </a:p>
        </p:txBody>
      </p:sp>
    </p:spTree>
    <p:extLst>
      <p:ext uri="{BB962C8B-B14F-4D97-AF65-F5344CB8AC3E}">
        <p14:creationId xmlns:p14="http://schemas.microsoft.com/office/powerpoint/2010/main" val="48040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340D166-3653-C545-8878-61E89FAB26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80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8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71640"/>
            <a:ext cx="10515600" cy="21953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1999 299 non-TWG but Part of Joint Conferences of Ukrainian-American Organizations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710940"/>
            <a:ext cx="12192000" cy="2987039"/>
          </a:xfrm>
        </p:spPr>
        <p:txBody>
          <a:bodyPr>
            <a:noAutofit/>
          </a:bodyPr>
          <a:lstStyle/>
          <a:p>
            <a:r>
              <a:rPr lang="en-US" sz="2200" dirty="0"/>
              <a:t>Tamara Denysenko</a:t>
            </a:r>
          </a:p>
          <a:p>
            <a:r>
              <a:rPr lang="en-US" sz="2200" dirty="0"/>
              <a:t>Amb. Anton Buteyko</a:t>
            </a:r>
          </a:p>
          <a:p>
            <a:r>
              <a:rPr lang="en-US" sz="2200" dirty="0"/>
              <a:t>Leonid Derkach, Don Bonker</a:t>
            </a:r>
          </a:p>
          <a:p>
            <a:r>
              <a:rPr lang="en-US" sz="2200" dirty="0"/>
              <a:t>Julian Kulas</a:t>
            </a:r>
          </a:p>
          <a:p>
            <a:r>
              <a:rPr lang="en-US" sz="2200" dirty="0"/>
              <a:t>Ihor Dliaboha, Amb. Steve Sestanovich, Amb. Anton Buteyko, Dr. Roman Goy</a:t>
            </a:r>
          </a:p>
          <a:p>
            <a:r>
              <a:rPr lang="en-US" sz="2200" dirty="0"/>
              <a:t>Yaro Bihun, Ivan Zayats, Amb. William Miller</a:t>
            </a:r>
          </a:p>
          <a:p>
            <a:r>
              <a:rPr lang="en-US" sz="2200" dirty="0"/>
              <a:t>Amb. William Miller, Judge Bohdan Futey</a:t>
            </a:r>
          </a:p>
        </p:txBody>
      </p:sp>
    </p:spTree>
    <p:extLst>
      <p:ext uri="{BB962C8B-B14F-4D97-AF65-F5344CB8AC3E}">
        <p14:creationId xmlns:p14="http://schemas.microsoft.com/office/powerpoint/2010/main" val="2286728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CD001E02-FFD4-2F4E-A071-83C1C42BEA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9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itting at a desk in front of a curtain&#10;&#10;Description automatically generated">
            <a:extLst>
              <a:ext uri="{FF2B5EF4-FFF2-40B4-BE49-F238E27FC236}">
                <a16:creationId xmlns:a16="http://schemas.microsoft.com/office/drawing/2014/main" id="{5496A75C-5B3A-C54F-ADAD-48DA615DB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9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in a suit standing in front of a cake&#10;&#10;Description automatically generated">
            <a:extLst>
              <a:ext uri="{FF2B5EF4-FFF2-40B4-BE49-F238E27FC236}">
                <a16:creationId xmlns:a16="http://schemas.microsoft.com/office/drawing/2014/main" id="{27B44297-1C75-1641-A847-EC3FEE82C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5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9A8B59F7-9AEB-D844-88CB-E28EA151D7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61" b="92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7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704AA64-B6A4-1647-A721-870046248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89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next to a person in a suit and tie&#10;&#10;Description automatically generated">
            <a:extLst>
              <a:ext uri="{FF2B5EF4-FFF2-40B4-BE49-F238E27FC236}">
                <a16:creationId xmlns:a16="http://schemas.microsoft.com/office/drawing/2014/main" id="{17E9705F-4D2F-8648-B8A6-7005FE1DED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1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BA559-B9EE-D742-8BEA-E07EFED0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7405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100 TWG Annual Meeting </a:t>
            </a:r>
            <a:br>
              <a:rPr lang="en-US" sz="3600" b="1" dirty="0"/>
            </a:br>
            <a:r>
              <a:rPr lang="en-US" sz="3600" b="1" dirty="0"/>
              <a:t>Van Ness East </a:t>
            </a:r>
            <a:br>
              <a:rPr lang="en-US" sz="3600" b="1" dirty="0"/>
            </a:br>
            <a:r>
              <a:rPr lang="en-US" sz="3600" b="1" dirty="0"/>
              <a:t>March 26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1549B-7C9F-6940-A452-3F921C6D4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3429000"/>
            <a:ext cx="12192000" cy="342899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See 1999 January-February TWG NEWS for Annual Meeting announcement and May-June TWG NEWS for Annual Meeting coverage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Elected to the Board: Orest Deychakiwsky – President; Tanya Stasiuk – Vice President; Michael Drabyk - Secretary; Roman Stelmach – Treasurer; Ihor Kotlarchuk - Public Relations; Adrian Pidlusky – Membership Director; Oles Berezhny - Special Projects; Larysa Obleshchuk – Events Director; George Masiuk - Immediate Past President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Cultural Fund Director: Laryssa Chopivsky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Fellowship Fund: Adrian Karmazyn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Members at Large: Steven Boyduy, Jim Fedorko, Oleg Jerschkowsky, Maria Kulczycky, Anya Silecky, Natalie Sluzar, Andy Szul, Marta Zielyk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dirty="0"/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Auditor: Andrew Charchalis, Ihor Procinsky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TWG NEWS Editor: Yaro Bihun</a:t>
            </a:r>
          </a:p>
        </p:txBody>
      </p:sp>
    </p:spTree>
    <p:extLst>
      <p:ext uri="{BB962C8B-B14F-4D97-AF65-F5344CB8AC3E}">
        <p14:creationId xmlns:p14="http://schemas.microsoft.com/office/powerpoint/2010/main" val="10548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E640D3A-4A9C-2847-A1CA-15E80648A2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4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1999 300 TWG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dirty="0"/>
              <a:t>Placeholder</a:t>
            </a:r>
          </a:p>
        </p:txBody>
      </p:sp>
    </p:spTree>
    <p:extLst>
      <p:ext uri="{BB962C8B-B14F-4D97-AF65-F5344CB8AC3E}">
        <p14:creationId xmlns:p14="http://schemas.microsoft.com/office/powerpoint/2010/main" val="4150684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1179"/>
            <a:ext cx="12192000" cy="112776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1999 600 TWG Social Events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1500187"/>
          </a:xfrm>
        </p:spPr>
        <p:txBody>
          <a:bodyPr/>
          <a:lstStyle/>
          <a:p>
            <a:r>
              <a:rPr lang="en-US" dirty="0"/>
              <a:t>Winery Tour: Marina Lomacky, Oles Lomacky, Roberta Drabyk, Michael Drabyk, Ksenia Lutz, Bohdana Gott, John Gott, baby Andrijko Gott, Andrew Mostovych, Marta Mostovych, Lida Teluk, Myron Teluk, Natalie Sluzar</a:t>
            </a:r>
          </a:p>
        </p:txBody>
      </p:sp>
    </p:spTree>
    <p:extLst>
      <p:ext uri="{BB962C8B-B14F-4D97-AF65-F5344CB8AC3E}">
        <p14:creationId xmlns:p14="http://schemas.microsoft.com/office/powerpoint/2010/main" val="146063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standing in a grassy field&#10;&#10;Description automatically generated">
            <a:extLst>
              <a:ext uri="{FF2B5EF4-FFF2-40B4-BE49-F238E27FC236}">
                <a16:creationId xmlns:a16="http://schemas.microsoft.com/office/drawing/2014/main" id="{6B9006FF-EE3E-B542-8DF3-377CF156A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8" b="70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53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1999 700 TWG Interns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67300"/>
            <a:ext cx="12108180" cy="1022350"/>
          </a:xfrm>
        </p:spPr>
        <p:txBody>
          <a:bodyPr>
            <a:normAutofit/>
          </a:bodyPr>
          <a:lstStyle/>
          <a:p>
            <a:r>
              <a:rPr lang="en-US" sz="2200" dirty="0"/>
              <a:t>Valentina Yarr</a:t>
            </a:r>
          </a:p>
        </p:txBody>
      </p:sp>
    </p:spTree>
    <p:extLst>
      <p:ext uri="{BB962C8B-B14F-4D97-AF65-F5344CB8AC3E}">
        <p14:creationId xmlns:p14="http://schemas.microsoft.com/office/powerpoint/2010/main" val="186119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E243352E-52AD-1447-8D24-50945188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18" b="184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38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See TWGCF Photo Album for 1999 Cultural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1347450" cy="1500187"/>
          </a:xfrm>
        </p:spPr>
        <p:txBody>
          <a:bodyPr/>
          <a:lstStyle/>
          <a:p>
            <a:r>
              <a:rPr lang="en-US" sz="2200" dirty="0"/>
              <a:t>Kochan and Kytasty</a:t>
            </a:r>
          </a:p>
          <a:p>
            <a:r>
              <a:rPr lang="en-US" sz="2200" dirty="0"/>
              <a:t>Horowitz Competition Winners</a:t>
            </a:r>
          </a:p>
          <a:p>
            <a:r>
              <a:rPr lang="en-US" sz="2200" dirty="0"/>
              <a:t>Icon Exhibit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E9FA-690C-7D41-B1D5-60DC50F9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" y="1709739"/>
            <a:ext cx="12228285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200 TWG Leadership Conference </a:t>
            </a:r>
            <a:br>
              <a:rPr lang="en-US" sz="3600" b="1" dirty="0"/>
            </a:br>
            <a:r>
              <a:rPr lang="en-US" sz="3600" b="1" dirty="0"/>
              <a:t>Part of Joint Conferences of Ukrainian-American Organizations </a:t>
            </a:r>
            <a:br>
              <a:rPr lang="en-US" sz="3600" b="1" dirty="0"/>
            </a:br>
            <a:r>
              <a:rPr lang="en-US" sz="3600" b="1" dirty="0"/>
              <a:t>Hyatt Regency Crystal City Hotel, Arlington Virginia </a:t>
            </a:r>
            <a:br>
              <a:rPr lang="en-US" sz="3600" b="1" dirty="0"/>
            </a:br>
            <a:r>
              <a:rPr lang="en-US" sz="3600" b="1" dirty="0"/>
              <a:t>June 23-27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23EC2-6D5C-E946-ADFB-D910CF824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220391"/>
            <a:ext cx="12192000" cy="2605315"/>
          </a:xfrm>
        </p:spPr>
        <p:txBody>
          <a:bodyPr/>
          <a:lstStyle/>
          <a:p>
            <a:r>
              <a:rPr lang="en-US" sz="2000" dirty="0"/>
              <a:t>See Leadership Conference Announcement in 1999 January-February TWG NEWS, page 1</a:t>
            </a:r>
          </a:p>
          <a:p>
            <a:r>
              <a:rPr lang="en-US" sz="2000" dirty="0"/>
              <a:t>See Leadership Conference Planning in 1999 March-April, TWG NEWS, page 7 </a:t>
            </a:r>
          </a:p>
          <a:p>
            <a:r>
              <a:rPr lang="en-US" sz="2000" dirty="0"/>
              <a:t>See TWG_1999_Leadership_Conference_Booklet for Conference Program and Speaker Biographies</a:t>
            </a:r>
          </a:p>
          <a:p>
            <a:r>
              <a:rPr lang="en-US" sz="2000" dirty="0"/>
              <a:t>See Joint Conferences of Ukrainian-American Organizations booklet</a:t>
            </a:r>
          </a:p>
          <a:p>
            <a:r>
              <a:rPr lang="en-US" sz="2000" dirty="0"/>
              <a:t>See 1999 Summer TWG NEWS for Leadership Conference Coverage</a:t>
            </a:r>
          </a:p>
          <a:p>
            <a:r>
              <a:rPr lang="en-US" sz="2000" dirty="0"/>
              <a:t>See TWG Leadership Conference coverage by The Ukrainian Weekly: The_Ukrainian_Weekly_1999-27 and 1999-28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03999"/>
            <a:ext cx="105156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240 TWG Leadership Conference </a:t>
            </a:r>
            <a:br>
              <a:rPr lang="en-US" sz="3600" b="1" dirty="0"/>
            </a:br>
            <a:r>
              <a:rPr lang="en-US" sz="3600" b="1" dirty="0"/>
              <a:t>Panel 1: U.S. - Ukraine Military Cooperation </a:t>
            </a:r>
            <a:br>
              <a:rPr lang="en-US" sz="3600" b="1" dirty="0"/>
            </a:br>
            <a:r>
              <a:rPr lang="en-US" sz="3600" b="1" dirty="0"/>
              <a:t>June 26 Photograph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825683"/>
            <a:ext cx="12192000" cy="1500187"/>
          </a:xfrm>
        </p:spPr>
        <p:txBody>
          <a:bodyPr/>
          <a:lstStyle/>
          <a:p>
            <a:r>
              <a:rPr lang="en-US" dirty="0"/>
              <a:t>Ukrainian-American and Ukrainian Officers: Askold Mosijczuk, Ihor Kotlarchuk, Oleksandr Galaka, Yurij Holowinsky, Sergiy Nechiporenko, Vadym Yakhno, Valeriy Kondratiuk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1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3DECF5E-02F9-F240-B67D-D90A91C3F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4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250 TWG Leadership Conference </a:t>
            </a:r>
            <a:br>
              <a:rPr lang="en-US" sz="3600" b="1" dirty="0"/>
            </a:br>
            <a:r>
              <a:rPr lang="en-US" sz="3600" b="1" dirty="0"/>
              <a:t>Panel 2: Ukraine's Role in International Space Programs </a:t>
            </a:r>
            <a:br>
              <a:rPr lang="en-US" sz="3600" b="1" dirty="0"/>
            </a:br>
            <a:r>
              <a:rPr lang="en-US" sz="3600" b="1" dirty="0"/>
              <a:t>June 26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135880"/>
            <a:ext cx="12192000" cy="953770"/>
          </a:xfrm>
        </p:spPr>
        <p:txBody>
          <a:bodyPr>
            <a:normAutofit/>
          </a:bodyPr>
          <a:lstStyle/>
          <a:p>
            <a:r>
              <a:rPr lang="en-US" sz="2200" dirty="0"/>
              <a:t>Roald Sagdeyev</a:t>
            </a:r>
          </a:p>
          <a:p>
            <a:r>
              <a:rPr lang="en-US" sz="2200" dirty="0"/>
              <a:t>Michael Yarymovych</a:t>
            </a:r>
          </a:p>
        </p:txBody>
      </p:sp>
    </p:spTree>
    <p:extLst>
      <p:ext uri="{BB962C8B-B14F-4D97-AF65-F5344CB8AC3E}">
        <p14:creationId xmlns:p14="http://schemas.microsoft.com/office/powerpoint/2010/main" val="61015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65FACFC-E807-4B48-A67A-94DCA7BF8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7" y="643466"/>
            <a:ext cx="84731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8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F84FB4D6-95D1-AB4B-AF46-F60122A39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4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40D18-0FE2-B143-9379-D2AAB0F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9"/>
            <a:ext cx="12192000" cy="17192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1999 260 TWG Leadership Conference </a:t>
            </a:r>
            <a:br>
              <a:rPr lang="en-US" sz="3600" b="1" dirty="0"/>
            </a:br>
            <a:r>
              <a:rPr lang="en-US" sz="3600" b="1" dirty="0"/>
              <a:t>Panel 3: Ukraine on the Eve of Presidential Elections </a:t>
            </a:r>
            <a:br>
              <a:rPr lang="en-US" sz="3600" b="1" dirty="0"/>
            </a:br>
            <a:r>
              <a:rPr lang="en-US" sz="3600" b="1" dirty="0"/>
              <a:t>June 26 Photographs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79CC-E4CC-E746-AE7D-5F80A978A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29200"/>
            <a:ext cx="12192000" cy="1060450"/>
          </a:xfrm>
        </p:spPr>
        <p:txBody>
          <a:bodyPr>
            <a:normAutofit/>
          </a:bodyPr>
          <a:lstStyle/>
          <a:p>
            <a:r>
              <a:rPr lang="en-US" sz="2000" dirty="0"/>
              <a:t>Amb. William Miller, Nadia Diuk, John Tedstrom, Sherman Garnett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9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1256</Words>
  <Application>Microsoft Macintosh PowerPoint</Application>
  <PresentationFormat>Widescreen</PresentationFormat>
  <Paragraphs>102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TWG 1999 Photos</vt:lpstr>
      <vt:lpstr>1999 100 TWG Annual Meeting  Van Ness East  March 26 Photographs</vt:lpstr>
      <vt:lpstr>1999 200 TWG Leadership Conference  Part of Joint Conferences of Ukrainian-American Organizations  Hyatt Regency Crystal City Hotel, Arlington Virginia  June 23-27 Photographs</vt:lpstr>
      <vt:lpstr>1999 240 TWG Leadership Conference  Panel 1: U.S. - Ukraine Military Cooperation  June 26 Photograph</vt:lpstr>
      <vt:lpstr>PowerPoint Presentation</vt:lpstr>
      <vt:lpstr>1999 250 TWG Leadership Conference  Panel 2: Ukraine's Role in International Space Programs  June 26 Photographs</vt:lpstr>
      <vt:lpstr>PowerPoint Presentation</vt:lpstr>
      <vt:lpstr>PowerPoint Presentation</vt:lpstr>
      <vt:lpstr>1999 260 TWG Leadership Conference  Panel 3: Ukraine on the Eve of Presidential Elections  June 26 Photographs</vt:lpstr>
      <vt:lpstr>PowerPoint Presentation</vt:lpstr>
      <vt:lpstr>1999 290 TWG Leadership Conference  Brunch  June 27 Photograph</vt:lpstr>
      <vt:lpstr>PowerPoint Presentation</vt:lpstr>
      <vt:lpstr>1999 299 non-TWG but Part of Joint Conferences of Ukrainian-American Organizations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1999 300 TWG Events Photographs</vt:lpstr>
      <vt:lpstr>1999 600 TWG Social Events Photographs</vt:lpstr>
      <vt:lpstr>PowerPoint Presentation</vt:lpstr>
      <vt:lpstr>1999 700 TWG Interns Photographs</vt:lpstr>
      <vt:lpstr>PowerPoint Presentation</vt:lpstr>
      <vt:lpstr>See TWGCF Photo Album for 1999 Cultural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TWG 1999 Photos</dc:title>
  <dc:creator>George Masiuk</dc:creator>
  <cp:lastModifiedBy>George Masiuk</cp:lastModifiedBy>
  <cp:revision>43</cp:revision>
  <dcterms:created xsi:type="dcterms:W3CDTF">2020-09-26T20:02:42Z</dcterms:created>
  <dcterms:modified xsi:type="dcterms:W3CDTF">2020-10-25T23:31:24Z</dcterms:modified>
</cp:coreProperties>
</file>