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62" r:id="rId4"/>
    <p:sldId id="257" r:id="rId5"/>
    <p:sldId id="267" r:id="rId6"/>
    <p:sldId id="258" r:id="rId7"/>
    <p:sldId id="268" r:id="rId8"/>
    <p:sldId id="269" r:id="rId9"/>
    <p:sldId id="259" r:id="rId10"/>
    <p:sldId id="270" r:id="rId11"/>
    <p:sldId id="271" r:id="rId12"/>
    <p:sldId id="272" r:id="rId13"/>
    <p:sldId id="273" r:id="rId14"/>
    <p:sldId id="274" r:id="rId15"/>
    <p:sldId id="275" r:id="rId16"/>
    <p:sldId id="260" r:id="rId17"/>
    <p:sldId id="276" r:id="rId18"/>
    <p:sldId id="261" r:id="rId19"/>
    <p:sldId id="277" r:id="rId20"/>
    <p:sldId id="263" r:id="rId21"/>
    <p:sldId id="278" r:id="rId22"/>
    <p:sldId id="264" r:id="rId23"/>
    <p:sldId id="279" r:id="rId24"/>
    <p:sldId id="265" r:id="rId25"/>
    <p:sldId id="280" r:id="rId26"/>
    <p:sldId id="281" r:id="rId27"/>
    <p:sldId id="282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67"/>
    <p:restoredTop sz="91981"/>
  </p:normalViewPr>
  <p:slideViewPr>
    <p:cSldViewPr snapToGrid="0" snapToObjects="1" showGuides="1">
      <p:cViewPr varScale="1">
        <p:scale>
          <a:sx n="186" d="100"/>
          <a:sy n="186" d="100"/>
        </p:scale>
        <p:origin x="7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5" d="100"/>
          <a:sy n="145" d="100"/>
        </p:scale>
        <p:origin x="3280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9CA46-07D7-7245-87E4-94B33FE1502B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0C171-0AD1-3D4E-AE00-C3824C69FD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6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59B8-17A5-844E-B905-2A7CA65C74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25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TWG_Photo_2000_No_236__Oct_7__Leadership_Conference_Banquet__Maria_Kulczycky_with_husband_Lamar_Brantley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3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TWG_Photo_2000_No_237__Oct_7__Leadership_Conference__Roman_Stelmach_with_wife_Donna_Pochoday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05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TWG_Photo_2000_No_241__Oct_7__Leadership_Conference__Future_of_Nation_State__Former_Director_International_Management_Institute_Kyiv_Andrij_Masiuk__RAND_Corporation_Analyst_Roman_Solchanyk__Senior_Advisor_IMF_Oleh_Havrylyshyn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2000 November-December TWG NEWS, page 4,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52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TWG_Photo_2000_No_251__Oct_7__Leadership_Conference__Developments_in_Ukraine_Panel__Ukr_Embassy_Olexander_Potiekhin__Harvard_Professor_George_Grabowicz__Carnegie_Endowment_for_International_Peace_Anders_Aslund__Moderator_Andrew_Bihun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2000 November-December TWG NEWS, page 6,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14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TWG_Photo_2000_No_261__Oct_7__Leadership_Conference__National_Democratic_Institute_Katie_Fox__International_Republican_Institute_Judy_Van_Rest__Helsinki_Commission_Orest_Deychakiwsky__DOS_Coordinator_Assistance_Programs_to_NIS_Amb_William_Taylor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2000 November-December TWG NEWS, page 8,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5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TWG_Photo_2000_No_292__Oct_8__Leadership_Conference_Brunch_Entertainment__Experimental_Bandura_Trio__Yurij_Fedynsky__Julian_Kytasty__Michael_Andrec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2000 November-December TWG NEWS, page 10,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53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TWG_Photo_2000_No_296__Oct_7__Leadership_Conference__Sofika_Arts__Sofika_Zielyk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2000 November-December TWG NEWS for Conference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49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TWG_Photo_2000_No_297__Oct_7__Leadership_Conference__Silent_Auction_participating_Maria_Baczynskyj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2000 Summer TWG NEWS, page 6,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52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TWG_Photo_2000_No_298__Oct_7__Leadership_Conference_Vendors__Oleg_Jerschkowsky_and_Wife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2000 November-December TWG NEWS for Conference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4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TWG_Photo_2000_No_203__Oct_6__Ukrainian_Embassy__TWG_Leadership_Conference_Reception__TWG_President_Ihor_Kotlarchuk__Ukraine_Embassy_Chargé_d'Affaires_Oleksii_Berezhnyi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2000 November-December TWG NEWS, page 4,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0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TWG_Photo_2000_No_221__Oct_7__Leadership_Conference_Luncheon_Speaker__US_Ambassador_to_Ukraine_Carlos_Pascual___looking_on__Lubomyr_Zielyk__Larysa_Zielyk__Marta_Zielyk_and_on_bottom_right_Olena_Gaponenko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2000 November-December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6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TWG_Photo_2000_No_223__Oct_7__Leadership_Conference__New_York_SelfReliance_FCU_Lubomyr_Zielyk__Ambassador_Carlos_Pascual__State_Department_Ukrainian_Language_Interpreter_and_TWG_VP_Marta_Zielyk__Rochester_Ukrainian_FCU_ Bohdan_Kekish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2000 November-December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1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25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TWG_Photo_2000_No_232__Oct_7__Leadership_Conference_Banquet__Award_to_George_Masiuk_for_helping_organize_TWG_Leadership_Conferences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2000 November-December TWG NEWS, pages 9 and 10,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1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TWG_Photo_2000_No_233__Oct_7__Leadership_Conference_Banquet_Award__TWG_President_Ihor_Kotlarchuk___Award_Recipient_for_fostering_Human_Rights_and_Democracy_in_Ukraine_Former_TWG_President_Orest_Deychakiwsky___TWG_VP_Marta_Zielyk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2000 November-December TWG NEWS, page 9,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9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TWG_Photo_2000_No_234__Oct_7__Leadership_Conference_Banquet__Frank_and_Anya_(Silecky)_Piazza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6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TWG_Photo_2000_No_235__Oct_7__Leadership_Conference_Banquet__John_and_Juliana_(Kinal)_Ballard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0C171-0AD1-3D4E-AE00-C3824C69FDD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5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BB36-917F-1949-922B-B0AFE5EF4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20ADD-CE6C-B04D-AF91-90AD04AD9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B597-B56D-0446-BE08-E6B16512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22A-A354-E449-93E2-6CB179770111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6CE70-E018-B04D-9D9D-621DAA76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2A26E-CA0C-C847-BAC9-8D0EF30B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F34-F79E-AD46-B79C-0BFC670CC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0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C2E9-69D3-B34E-B23F-A44F90DC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5C05A-243B-A14A-91E9-1ED5060C5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FDAB8-EE67-2E4C-9C83-E01D61F8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22A-A354-E449-93E2-6CB179770111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53A9A-23FC-104A-919F-522498B2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8BF1D-9DBB-124D-9880-88601C4E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F34-F79E-AD46-B79C-0BFC670CC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3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01B33-FF95-3E41-8128-4C2D5A29E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3E260-58C6-C440-B825-339CF9D5C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82E4E-2194-064E-ABE5-AB437190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22A-A354-E449-93E2-6CB179770111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6B44B-EC46-1C4C-9F4F-0FD6152C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AFC6E-0999-4D44-82DF-0BCACC9C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F34-F79E-AD46-B79C-0BFC670CC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8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E350-DA71-4B45-9A11-80B9DF10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D1F3-D7D7-4249-9910-74B1BED5A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7859-A7D8-C04E-AA2B-CD890ED3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22A-A354-E449-93E2-6CB179770111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BAAB9-47F8-664D-90FB-5BB84AD8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76A52-1850-C844-A17E-C8229B7B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F34-F79E-AD46-B79C-0BFC670CC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1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65C3-32CF-B44C-B439-79CB4550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FBF32-0E64-9A4C-BE60-98108F90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1BCD4-5506-C144-B802-D82B5171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22A-A354-E449-93E2-6CB179770111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2A6B4-09D5-CD4D-9564-EA42C184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A86C3-6872-A949-9E9E-DDD5B188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F34-F79E-AD46-B79C-0BFC670CC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5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DADF3-AD3E-AF4F-81DD-A7915985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4236-3304-EA49-9702-794E2081F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AF029-458D-114B-A810-DD5718506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EED11-A868-A04E-B1A5-998771A6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22A-A354-E449-93E2-6CB179770111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07CD1-2AF8-9745-8DD4-EB1B1563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2A4F2-3F8B-A640-9F91-C12CCB42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F34-F79E-AD46-B79C-0BFC670CC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E249-86DE-684C-8665-E0A19831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8B6E5-B479-3F40-A470-983AEE83C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100DF-4EF0-4342-BE43-6907087D3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4D6DC-A872-9241-B4CD-1307A6F90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A118E-C092-DB4B-BBAB-F31AE0400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FBE73A-4FB3-104F-A528-6E4F63C2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22A-A354-E449-93E2-6CB179770111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B4AA5A-B41E-9C42-BEDC-E9E8291C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7C2222-1417-3C49-8B68-F18912C5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F34-F79E-AD46-B79C-0BFC670CC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1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9EB2-A18B-984B-BCB5-AE60D3B0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4331D-F74B-6941-8D1C-92F7CB3F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22A-A354-E449-93E2-6CB179770111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5E8CB-CBF3-1946-AFEA-6863AA0D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639E0-C55A-C34D-96FF-DFDA6198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F34-F79E-AD46-B79C-0BFC670CC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6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2B6AA-D8EC-2C49-B8A2-7366337F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22A-A354-E449-93E2-6CB179770111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A980C-399A-9543-A5B3-F7583D14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07741-9A12-714B-9B57-E4B45E4F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F34-F79E-AD46-B79C-0BFC670CC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8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C77B3-F09A-9949-833B-FD98CE8E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14A7F-70D5-8648-A7BE-C7697FD93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F63FA-34B2-3849-B0A8-246854360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83DD4-6CC5-1B43-BB2A-E9C7B731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22A-A354-E449-93E2-6CB179770111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185FB-5197-514F-8A62-46E7FDD0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D761A-CA75-FE49-A008-BFEE5F34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F34-F79E-AD46-B79C-0BFC670CC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7E76-965D-7F4C-8277-4CAE3FEE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924D4-DBCA-F44C-84A0-F9AFDA0F7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C1986-2F48-D240-B5B3-10381A1E7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4C068-6BBC-5D45-98B3-E088EBE5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622A-A354-E449-93E2-6CB179770111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FF599-1FD4-8E41-8939-27065894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58978-A5FE-8245-8C95-7B4BD813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F34-F79E-AD46-B79C-0BFC670CC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1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F4BEF-9DF0-FC4E-8EAA-F4432CF7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AC75E-021C-B54A-98F9-022518DCF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6F756-4FFF-764F-8D68-96922CDB0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622A-A354-E449-93E2-6CB179770111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EE02-C26E-6849-9C2E-AA22BCC03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A2055-440F-A644-B5B6-B081D2C28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F1F34-F79E-AD46-B79C-0BFC670CC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B0ADEA-7855-044A-8A38-E92206EA41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TWG 2000 Photos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DB4BF60-0B0A-2C4D-B3AD-28ED5AB2D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October 25, 2020</a:t>
            </a:r>
          </a:p>
        </p:txBody>
      </p:sp>
    </p:spTree>
    <p:extLst>
      <p:ext uri="{BB962C8B-B14F-4D97-AF65-F5344CB8AC3E}">
        <p14:creationId xmlns:p14="http://schemas.microsoft.com/office/powerpoint/2010/main" val="278150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itting at a desk in a small room&#10;&#10;Description automatically generated">
            <a:extLst>
              <a:ext uri="{FF2B5EF4-FFF2-40B4-BE49-F238E27FC236}">
                <a16:creationId xmlns:a16="http://schemas.microsoft.com/office/drawing/2014/main" id="{F1819034-BE89-F741-9F26-4CA409BD7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1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Two people standing in a room&#10;&#10;Description automatically generated">
            <a:extLst>
              <a:ext uri="{FF2B5EF4-FFF2-40B4-BE49-F238E27FC236}">
                <a16:creationId xmlns:a16="http://schemas.microsoft.com/office/drawing/2014/main" id="{71220EB5-0949-A846-AAEE-65C060C62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1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7D62D8C3-243E-1E48-B17D-5A29C18AD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A39DBFC-ED19-4C4A-B21A-82F9582EB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5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 holding a wine glass&#10;&#10;Description automatically generated">
            <a:extLst>
              <a:ext uri="{FF2B5EF4-FFF2-40B4-BE49-F238E27FC236}">
                <a16:creationId xmlns:a16="http://schemas.microsoft.com/office/drawing/2014/main" id="{C4BDE041-15BF-FB4E-B571-AD78F71D4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31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Two people posing for a picture&#10;&#10;Description automatically generated">
            <a:extLst>
              <a:ext uri="{FF2B5EF4-FFF2-40B4-BE49-F238E27FC236}">
                <a16:creationId xmlns:a16="http://schemas.microsoft.com/office/drawing/2014/main" id="{DDA2FB8E-1555-474E-BEAC-8D60C8616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BC83-D791-754D-979B-E1F6D98A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2000 240 TWG Leadership Conference </a:t>
            </a:r>
            <a:br>
              <a:rPr lang="en-US" sz="4400" b="1" dirty="0"/>
            </a:br>
            <a:r>
              <a:rPr lang="en-US" sz="3600" b="1" dirty="0"/>
              <a:t>Panel 1: The Future of the Nation-State and its Implications for Ukraine </a:t>
            </a:r>
            <a:br>
              <a:rPr lang="en-US" sz="4400" b="1" dirty="0"/>
            </a:br>
            <a:r>
              <a:rPr lang="en-US" sz="3600" b="1" dirty="0"/>
              <a:t>October 7 Photographs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17981-7D1B-F844-B8A9-C488B43F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/>
          <a:lstStyle/>
          <a:p>
            <a:r>
              <a:rPr lang="en-US" dirty="0"/>
              <a:t>Andrij Masiuk, Roman Solchanyk, Oleh Havrylyshyn</a:t>
            </a:r>
          </a:p>
        </p:txBody>
      </p:sp>
    </p:spTree>
    <p:extLst>
      <p:ext uri="{BB962C8B-B14F-4D97-AF65-F5344CB8AC3E}">
        <p14:creationId xmlns:p14="http://schemas.microsoft.com/office/powerpoint/2010/main" val="232013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8E48923-DFED-1245-AD46-310E1EA03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32" b="73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4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BC83-D791-754D-979B-E1F6D98A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2000 250 TWG Leadership Conference </a:t>
            </a:r>
            <a:br>
              <a:rPr lang="en-US" sz="3600" b="1" dirty="0"/>
            </a:br>
            <a:r>
              <a:rPr lang="en-US" sz="3600" b="1" dirty="0"/>
              <a:t>Panel 2: Developments in Contemporary Ukraine October 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17981-7D1B-F844-B8A9-C488B43F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63706"/>
            <a:ext cx="12192000" cy="1025944"/>
          </a:xfrm>
        </p:spPr>
        <p:txBody>
          <a:bodyPr>
            <a:normAutofit/>
          </a:bodyPr>
          <a:lstStyle/>
          <a:p>
            <a:r>
              <a:rPr lang="en-US" sz="2200" dirty="0"/>
              <a:t>Oleksander Potiekhin, George Grabowicz, Anders Aslund, Andrew Bihun</a:t>
            </a:r>
          </a:p>
        </p:txBody>
      </p:sp>
    </p:spTree>
    <p:extLst>
      <p:ext uri="{BB962C8B-B14F-4D97-AF65-F5344CB8AC3E}">
        <p14:creationId xmlns:p14="http://schemas.microsoft.com/office/powerpoint/2010/main" val="63794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7872D0F-7D66-FC4E-AC14-32C61B1DF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A559-B9EE-D742-8BEA-E07EFED0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77405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2000 100 TWG Annual Meeting </a:t>
            </a:r>
            <a:br>
              <a:rPr lang="en-US" sz="3600" b="1" dirty="0"/>
            </a:br>
            <a:r>
              <a:rPr lang="en-US" sz="3600" b="1" dirty="0"/>
              <a:t>Van Ness East </a:t>
            </a:r>
            <a:br>
              <a:rPr lang="en-US" sz="3600" b="1" dirty="0"/>
            </a:br>
            <a:r>
              <a:rPr lang="en-US" sz="3600" b="1" dirty="0"/>
              <a:t>May 17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1549B-7C9F-6940-A452-3F921C6D4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429000"/>
            <a:ext cx="12192000" cy="3428999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See 2000 January-February TWG NEWS for Annual Meeting announcement and Summer TWG NEWS for Annual Meeting coverage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Elected to the Board: Ihor Kotlarchuk – President; Anya Silecky – Vice President; Michael Drabyk - Secretary; Roman Stelmach – Treasurer; Andy Szul - Public Relations; Juliana Kinal – Membership Director; Oles Berezhny - Special Projects; Tanya Stasiuk – Events Director; Orest Deychakiwsky - Immediate Past President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Cultural Fund Director: Laryssa Chopivsky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Fellowship Fund: Adrian Karmazyn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Business Development: Andrew Bihun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Members at Large: Mykola Babiak, Arthur Belendiuk, Steven Boyduy, Oleg Jerschkowsky, Tatyana Kramska, Maria Kulczycky, George Masiuk, Adrian Pidlusky, Volodymyr Yakymets, Marta Zielyk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Auditor: Andrew Charchalis, Ihor Procinsky, Michael Kowalysko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TWG NEWS Editor: Yaro Bihun</a:t>
            </a:r>
          </a:p>
        </p:txBody>
      </p:sp>
    </p:spTree>
    <p:extLst>
      <p:ext uri="{BB962C8B-B14F-4D97-AF65-F5344CB8AC3E}">
        <p14:creationId xmlns:p14="http://schemas.microsoft.com/office/powerpoint/2010/main" val="1673890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BC83-D791-754D-979B-E1F6D98A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2000 260 TWG Leadership Conference </a:t>
            </a:r>
            <a:br>
              <a:rPr lang="en-US" sz="3600" b="1" dirty="0"/>
            </a:br>
            <a:r>
              <a:rPr lang="en-US" sz="3600" b="1" dirty="0"/>
              <a:t>Panel 3: Building a Civil Society in Ukraine </a:t>
            </a:r>
            <a:br>
              <a:rPr lang="en-US" sz="3600" b="1" dirty="0"/>
            </a:br>
            <a:r>
              <a:rPr lang="en-US" sz="3600" b="1" dirty="0"/>
              <a:t>October 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17981-7D1B-F844-B8A9-C488B43F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37826"/>
            <a:ext cx="12191999" cy="1051824"/>
          </a:xfrm>
        </p:spPr>
        <p:txBody>
          <a:bodyPr>
            <a:noAutofit/>
          </a:bodyPr>
          <a:lstStyle/>
          <a:p>
            <a:r>
              <a:rPr lang="en-US" sz="2200" dirty="0"/>
              <a:t>Katie Fox, Judy van Rest, Orest Deychakiwsky, William Taylor</a:t>
            </a:r>
          </a:p>
        </p:txBody>
      </p:sp>
    </p:spTree>
    <p:extLst>
      <p:ext uri="{BB962C8B-B14F-4D97-AF65-F5344CB8AC3E}">
        <p14:creationId xmlns:p14="http://schemas.microsoft.com/office/powerpoint/2010/main" val="1518665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349D151-0D36-B745-B4F7-9EF04E57B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45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BC83-D791-754D-979B-E1F6D98A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2000 290 TWG Leadership Conference </a:t>
            </a:r>
            <a:br>
              <a:rPr lang="en-US" sz="3600" b="1" dirty="0"/>
            </a:br>
            <a:r>
              <a:rPr lang="en-US" sz="3600" b="1" dirty="0"/>
              <a:t>Sunday Brunch Entertainment </a:t>
            </a:r>
            <a:br>
              <a:rPr lang="en-US" sz="3600" b="1" dirty="0"/>
            </a:br>
            <a:r>
              <a:rPr lang="en-US" sz="3600" b="1" dirty="0"/>
              <a:t>October 8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17981-7D1B-F844-B8A9-C488B43F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/>
          <a:lstStyle/>
          <a:p>
            <a:r>
              <a:rPr lang="en-US" dirty="0"/>
              <a:t>Yurij Fedynsky, Julian Kytasty, Michael Andrec</a:t>
            </a:r>
          </a:p>
        </p:txBody>
      </p:sp>
    </p:spTree>
    <p:extLst>
      <p:ext uri="{BB962C8B-B14F-4D97-AF65-F5344CB8AC3E}">
        <p14:creationId xmlns:p14="http://schemas.microsoft.com/office/powerpoint/2010/main" val="176113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couple of people that are standing in front of a instrument&#10;&#10;Description automatically generated">
            <a:extLst>
              <a:ext uri="{FF2B5EF4-FFF2-40B4-BE49-F238E27FC236}">
                <a16:creationId xmlns:a16="http://schemas.microsoft.com/office/drawing/2014/main" id="{4A6A3ACB-572C-EA40-80D2-AB0771255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0" b="144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50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BC83-D791-754D-979B-E1F6D98A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2000 295 TWG Leadership Conference </a:t>
            </a:r>
            <a:br>
              <a:rPr lang="en-US" sz="3600" b="1" dirty="0"/>
            </a:br>
            <a:r>
              <a:rPr lang="en-US" sz="3600" b="1" dirty="0"/>
              <a:t>Arts, Vendors, Silent Auction </a:t>
            </a:r>
            <a:br>
              <a:rPr lang="en-US" sz="3600" b="1" dirty="0"/>
            </a:br>
            <a:r>
              <a:rPr lang="en-US" sz="3600" b="1" dirty="0"/>
              <a:t>October 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17981-7D1B-F844-B8A9-C488B43F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/>
          <a:lstStyle/>
          <a:p>
            <a:r>
              <a:rPr lang="en-US" dirty="0"/>
              <a:t>Sofika Zielyk, Maria Baczynskyj, Oleg Jerschkowsky</a:t>
            </a:r>
          </a:p>
        </p:txBody>
      </p:sp>
    </p:spTree>
    <p:extLst>
      <p:ext uri="{BB962C8B-B14F-4D97-AF65-F5344CB8AC3E}">
        <p14:creationId xmlns:p14="http://schemas.microsoft.com/office/powerpoint/2010/main" val="2827955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person, window, standing&#10;&#10;Description automatically generated">
            <a:extLst>
              <a:ext uri="{FF2B5EF4-FFF2-40B4-BE49-F238E27FC236}">
                <a16:creationId xmlns:a16="http://schemas.microsoft.com/office/drawing/2014/main" id="{EAA48B59-C59E-4445-94C1-CDE68BB95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03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Two people standing in a room&#10;&#10;Description automatically generated">
            <a:extLst>
              <a:ext uri="{FF2B5EF4-FFF2-40B4-BE49-F238E27FC236}">
                <a16:creationId xmlns:a16="http://schemas.microsoft.com/office/drawing/2014/main" id="{0E1E292A-BA7F-0C4D-9531-CD740C855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31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table, person, food&#10;&#10;Description automatically generated">
            <a:extLst>
              <a:ext uri="{FF2B5EF4-FFF2-40B4-BE49-F238E27FC236}">
                <a16:creationId xmlns:a16="http://schemas.microsoft.com/office/drawing/2014/main" id="{C8E4087C-E3B0-5243-B35A-B70104BF1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40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BC83-D791-754D-979B-E1F6D98A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709739"/>
            <a:ext cx="12192000" cy="87818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See TWGCF Photo Album for 2000 Cultural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17981-7D1B-F844-B8A9-C488B43F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0515600" cy="1716446"/>
          </a:xfrm>
        </p:spPr>
        <p:txBody>
          <a:bodyPr>
            <a:normAutofit/>
          </a:bodyPr>
          <a:lstStyle/>
          <a:p>
            <a:r>
              <a:rPr lang="en-US" sz="2200" dirty="0"/>
              <a:t>Solomiya Soroka</a:t>
            </a:r>
          </a:p>
          <a:p>
            <a:r>
              <a:rPr lang="en-US" sz="2200" dirty="0"/>
              <a:t>Volodymyr Vynnytsky</a:t>
            </a:r>
          </a:p>
          <a:p>
            <a:r>
              <a:rPr lang="en-US" sz="2200" dirty="0"/>
              <a:t>Solomiya Ivakhiv</a:t>
            </a:r>
          </a:p>
          <a:p>
            <a:r>
              <a:rPr lang="en-US" sz="2200" dirty="0"/>
              <a:t>TWGCF Cultural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2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BC83-D791-754D-979B-E1F6D98A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2000 200 TWG Leadership Conference </a:t>
            </a:r>
            <a:br>
              <a:rPr lang="en-US" sz="3600" b="1" dirty="0"/>
            </a:br>
            <a:r>
              <a:rPr lang="en-US" sz="3600" b="1" dirty="0"/>
              <a:t>Key Bridge Marriott Hotel Arlington VA </a:t>
            </a:r>
            <a:br>
              <a:rPr lang="en-US" sz="3600" b="1" dirty="0"/>
            </a:br>
            <a:r>
              <a:rPr lang="en-US" sz="3600" b="1" dirty="0"/>
              <a:t>October 6-8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17981-7D1B-F844-B8A9-C488B43F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442603"/>
            <a:ext cx="12192000" cy="2153405"/>
          </a:xfrm>
        </p:spPr>
        <p:txBody>
          <a:bodyPr>
            <a:normAutofit/>
          </a:bodyPr>
          <a:lstStyle/>
          <a:p>
            <a:r>
              <a:rPr lang="en-US" sz="2200" dirty="0"/>
              <a:t>See Leadership Conference Announcement and Conference Planning in 2000 Summer TWG NEWS, page 1</a:t>
            </a:r>
          </a:p>
          <a:p>
            <a:r>
              <a:rPr lang="en-US" sz="2200" dirty="0"/>
              <a:t>See TWG_2000_Leadership_Conference_Booklet for Conference Program and Speaker Biographies</a:t>
            </a:r>
          </a:p>
          <a:p>
            <a:r>
              <a:rPr lang="en-US" sz="2200" dirty="0"/>
              <a:t>See 2000 November-December TWG NEWS for Leadership Conference Coverage</a:t>
            </a:r>
          </a:p>
          <a:p>
            <a:r>
              <a:rPr lang="en-US" sz="2200" dirty="0"/>
              <a:t>See TWG Leadership Conference coverage by The Ukrainian Weekly: The_Ukrainian_Weekly_2000-43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2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BC83-D791-754D-979B-E1F6D98A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2000 201 TWG Leadership Conference </a:t>
            </a:r>
            <a:br>
              <a:rPr lang="en-US" sz="3600" b="1" dirty="0"/>
            </a:br>
            <a:r>
              <a:rPr lang="en-US" sz="3600" b="1" dirty="0"/>
              <a:t>Reception </a:t>
            </a:r>
            <a:br>
              <a:rPr lang="en-US" sz="3600" b="1" dirty="0"/>
            </a:br>
            <a:r>
              <a:rPr lang="en-US" sz="3600" b="1" dirty="0"/>
              <a:t>October 6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17981-7D1B-F844-B8A9-C488B43F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253487"/>
            <a:ext cx="12192000" cy="836163"/>
          </a:xfrm>
        </p:spPr>
        <p:txBody>
          <a:bodyPr>
            <a:normAutofit/>
          </a:bodyPr>
          <a:lstStyle/>
          <a:p>
            <a:r>
              <a:rPr lang="en-US" sz="2200" dirty="0"/>
              <a:t>TWG President Ihor Kotlarchuk, Oleksii Berezhnyi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6B690-5A0B-5844-B782-0F26EEC6FC36}"/>
              </a:ext>
            </a:extLst>
          </p:cNvPr>
          <p:cNvSpPr txBox="1"/>
          <p:nvPr/>
        </p:nvSpPr>
        <p:spPr>
          <a:xfrm>
            <a:off x="2993721" y="6964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0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6D1B6EE6-DA04-C54E-AB85-E6B71AD3C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2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BC83-D791-754D-979B-E1F6D98A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2000 220 TWG Leadership Conference </a:t>
            </a:r>
            <a:br>
              <a:rPr lang="en-US" sz="3600" b="1" dirty="0"/>
            </a:br>
            <a:r>
              <a:rPr lang="en-US" sz="3600" b="1" dirty="0"/>
              <a:t>Luncheon </a:t>
            </a:r>
            <a:br>
              <a:rPr lang="en-US" sz="3600" b="1" dirty="0"/>
            </a:br>
            <a:r>
              <a:rPr lang="en-US" sz="3600" b="1" dirty="0"/>
              <a:t>October 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17981-7D1B-F844-B8A9-C488B43F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25683"/>
            <a:ext cx="12192000" cy="1163967"/>
          </a:xfrm>
        </p:spPr>
        <p:txBody>
          <a:bodyPr/>
          <a:lstStyle/>
          <a:p>
            <a:r>
              <a:rPr lang="en-US" dirty="0"/>
              <a:t>Amb. Carlos Pascual; Lubomyr Zielyk, Larysa Zielyk, Marta Zielyk, Olena Gaponenko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5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2DBD6C8-8FC2-B247-A0D1-F0AA752EB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19" b="78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9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A2D825A-246A-A944-8F68-BB281F4DD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0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BC83-D791-754D-979B-E1F6D98A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6881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2000 230 TWG Leadership Conference </a:t>
            </a:r>
            <a:br>
              <a:rPr lang="en-US" sz="3600" b="1" dirty="0"/>
            </a:br>
            <a:r>
              <a:rPr lang="en-US" sz="3600" b="1" dirty="0"/>
              <a:t>Banquet </a:t>
            </a:r>
            <a:br>
              <a:rPr lang="en-US" sz="3600" b="1" dirty="0"/>
            </a:br>
            <a:r>
              <a:rPr lang="en-US" sz="3600" b="1" dirty="0"/>
              <a:t>October 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17981-7D1B-F844-B8A9-C488B43F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968151"/>
            <a:ext cx="11347450" cy="2682815"/>
          </a:xfrm>
        </p:spPr>
        <p:txBody>
          <a:bodyPr>
            <a:noAutofit/>
          </a:bodyPr>
          <a:lstStyle/>
          <a:p>
            <a:r>
              <a:rPr lang="en-US" sz="2200" dirty="0"/>
              <a:t>George Masiuk</a:t>
            </a:r>
          </a:p>
          <a:p>
            <a:r>
              <a:rPr lang="en-US" sz="2200" dirty="0"/>
              <a:t>Orest Deychakiwsky</a:t>
            </a:r>
          </a:p>
          <a:p>
            <a:r>
              <a:rPr lang="en-US" sz="2200" dirty="0"/>
              <a:t>Frank Piazza and Anya Piazza</a:t>
            </a:r>
          </a:p>
          <a:p>
            <a:r>
              <a:rPr lang="en-US" sz="2200" dirty="0"/>
              <a:t>John Ballard and Juliana Ballard</a:t>
            </a:r>
          </a:p>
          <a:p>
            <a:r>
              <a:rPr lang="en-US" sz="2200" dirty="0"/>
              <a:t>Maria Kulczycky and Lamar Brantley</a:t>
            </a:r>
          </a:p>
          <a:p>
            <a:r>
              <a:rPr lang="en-US" sz="2200" dirty="0"/>
              <a:t>Roman Stelmach and Donna Pochoday</a:t>
            </a:r>
          </a:p>
        </p:txBody>
      </p:sp>
    </p:spTree>
    <p:extLst>
      <p:ext uri="{BB962C8B-B14F-4D97-AF65-F5344CB8AC3E}">
        <p14:creationId xmlns:p14="http://schemas.microsoft.com/office/powerpoint/2010/main" val="359833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1317</Words>
  <Application>Microsoft Macintosh PowerPoint</Application>
  <PresentationFormat>Widescreen</PresentationFormat>
  <Paragraphs>118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TWG 2000 Photos</vt:lpstr>
      <vt:lpstr>2000 100 TWG Annual Meeting  Van Ness East  May 17</vt:lpstr>
      <vt:lpstr>2000 200 TWG Leadership Conference  Key Bridge Marriott Hotel Arlington VA  October 6-8 Photographs</vt:lpstr>
      <vt:lpstr>2000 201 TWG Leadership Conference  Reception  October 6 Photographs</vt:lpstr>
      <vt:lpstr>PowerPoint Presentation</vt:lpstr>
      <vt:lpstr>2000 220 TWG Leadership Conference  Luncheon  October 7 Photographs</vt:lpstr>
      <vt:lpstr>PowerPoint Presentation</vt:lpstr>
      <vt:lpstr>PowerPoint Presentation</vt:lpstr>
      <vt:lpstr>2000 230 TWG Leadership Conference  Banquet  October 7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2000 240 TWG Leadership Conference  Panel 1: The Future of the Nation-State and its Implications for Ukraine  October 7 Photographs</vt:lpstr>
      <vt:lpstr>PowerPoint Presentation</vt:lpstr>
      <vt:lpstr>2000 250 TWG Leadership Conference  Panel 2: Developments in Contemporary Ukraine October 7 Photographs</vt:lpstr>
      <vt:lpstr>PowerPoint Presentation</vt:lpstr>
      <vt:lpstr>2000 260 TWG Leadership Conference  Panel 3: Building a Civil Society in Ukraine  October 7 Photographs</vt:lpstr>
      <vt:lpstr>PowerPoint Presentation</vt:lpstr>
      <vt:lpstr>2000 290 TWG Leadership Conference  Sunday Brunch Entertainment  October 8 Photographs</vt:lpstr>
      <vt:lpstr>PowerPoint Presentation</vt:lpstr>
      <vt:lpstr>2000 295 TWG Leadership Conference  Arts, Vendors, Silent Auction  October 7 Photographs</vt:lpstr>
      <vt:lpstr>PowerPoint Presentation</vt:lpstr>
      <vt:lpstr>PowerPoint Presentation</vt:lpstr>
      <vt:lpstr>PowerPoint Presentation</vt:lpstr>
      <vt:lpstr>See TWGCF Photo Album for 2000 Cultural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TWG 2000 Photos</dc:title>
  <dc:creator>George Masiuk</dc:creator>
  <cp:lastModifiedBy>George Masiuk</cp:lastModifiedBy>
  <cp:revision>33</cp:revision>
  <dcterms:created xsi:type="dcterms:W3CDTF">2020-09-27T18:25:22Z</dcterms:created>
  <dcterms:modified xsi:type="dcterms:W3CDTF">2020-10-25T23:42:54Z</dcterms:modified>
</cp:coreProperties>
</file>