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312" r:id="rId3"/>
    <p:sldId id="310" r:id="rId4"/>
    <p:sldId id="257" r:id="rId5"/>
    <p:sldId id="297" r:id="rId6"/>
    <p:sldId id="296" r:id="rId7"/>
    <p:sldId id="299" r:id="rId8"/>
    <p:sldId id="298" r:id="rId9"/>
    <p:sldId id="258" r:id="rId10"/>
    <p:sldId id="300" r:id="rId11"/>
    <p:sldId id="301" r:id="rId12"/>
    <p:sldId id="259" r:id="rId13"/>
    <p:sldId id="266" r:id="rId14"/>
    <p:sldId id="267" r:id="rId15"/>
    <p:sldId id="268" r:id="rId16"/>
    <p:sldId id="269" r:id="rId17"/>
    <p:sldId id="311" r:id="rId18"/>
    <p:sldId id="270" r:id="rId19"/>
    <p:sldId id="260" r:id="rId20"/>
    <p:sldId id="271" r:id="rId21"/>
    <p:sldId id="272" r:id="rId22"/>
    <p:sldId id="273" r:id="rId23"/>
    <p:sldId id="274" r:id="rId24"/>
    <p:sldId id="276" r:id="rId25"/>
    <p:sldId id="303" r:id="rId26"/>
    <p:sldId id="261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62" r:id="rId35"/>
    <p:sldId id="288" r:id="rId36"/>
    <p:sldId id="284" r:id="rId37"/>
    <p:sldId id="285" r:id="rId38"/>
    <p:sldId id="286" r:id="rId39"/>
    <p:sldId id="287" r:id="rId40"/>
    <p:sldId id="304" r:id="rId41"/>
    <p:sldId id="305" r:id="rId42"/>
    <p:sldId id="306" r:id="rId43"/>
    <p:sldId id="307" r:id="rId44"/>
    <p:sldId id="308" r:id="rId45"/>
    <p:sldId id="309" r:id="rId46"/>
    <p:sldId id="263" r:id="rId47"/>
    <p:sldId id="293" r:id="rId48"/>
    <p:sldId id="290" r:id="rId49"/>
    <p:sldId id="291" r:id="rId50"/>
    <p:sldId id="292" r:id="rId51"/>
    <p:sldId id="289" r:id="rId52"/>
    <p:sldId id="264" r:id="rId53"/>
    <p:sldId id="294" r:id="rId54"/>
    <p:sldId id="265" r:id="rId55"/>
    <p:sldId id="295" r:id="rId56"/>
    <p:sldId id="30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98"/>
    <p:restoredTop sz="94694"/>
  </p:normalViewPr>
  <p:slideViewPr>
    <p:cSldViewPr snapToGrid="0" snapToObjects="1">
      <p:cViewPr varScale="1">
        <p:scale>
          <a:sx n="176" d="100"/>
          <a:sy n="176" d="100"/>
        </p:scale>
        <p:origin x="21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E1CF9-02D6-2445-92A1-6438ACF99A48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9D0D4-B5D5-8645-B1FB-AE87DFF66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09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Reception – 6/11/2004 – Embassy of Ukraine: Ambassador </a:t>
            </a:r>
            <a:r>
              <a:rPr lang="en-US" dirty="0" err="1"/>
              <a:t>Mykhailo</a:t>
            </a:r>
            <a:r>
              <a:rPr lang="en-US" dirty="0"/>
              <a:t> Reznik, Myroslava Futey, Iryna Reznik, Bohdan Futey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46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Ambassadors’ Forum– 6/12/2004 – Key Bridge Marriott: United States Ambassador to Ukraine (1998-2000)  Steven Pifer receives honorary TWG Membership from TWG President Ihor Kotlarchuk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0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Ambassadors’ Forum– 6/12/2004 – Key Bridge Marriott: Ukraine’s First Ambassador to the United States Oleh Bilorus (1992-1994)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16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Ambassadors’ Forum– 6/12/2004 – Key Bridge Marriott: Conference Chairman George Masiuk, United States Ambassador to Ukraine (1993-1998) William Miller, United States Ambassador to Ukraine (1998-2000)  Steven Pifer, TWG President Ihor Kotlarchuk, Ambassador of Ukraine to the United States (1992-1994) Oleh Bilorus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95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16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Luncheon – 6/12/2004 – Key Bridge Marriott: Ambassador </a:t>
            </a:r>
            <a:r>
              <a:rPr lang="en-US" dirty="0" err="1"/>
              <a:t>Mykhailo</a:t>
            </a:r>
            <a:r>
              <a:rPr lang="en-US" dirty="0"/>
              <a:t> Reznik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98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Luncheon – 6/12/2004 – Key Bridge Marriott: Ambassador </a:t>
            </a:r>
            <a:r>
              <a:rPr lang="en-US" dirty="0" err="1"/>
              <a:t>Mykhailo</a:t>
            </a:r>
            <a:r>
              <a:rPr lang="en-US" dirty="0"/>
              <a:t> Reznik receives TWG Honorary Membership from TWG President Ihor Kotlarchuk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96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Luncheon – 6/12/2004 – Key Bridge Marriott: Natalia Holub, George Masiuk, Andrew Bihun, General Kostyantyn Morozov, Amb. Oleh Bilorus, Suzanne Miller, Amb. Miller, Ihor Kotlarchuk, Amb. </a:t>
            </a:r>
            <a:r>
              <a:rPr lang="en-US" dirty="0" err="1"/>
              <a:t>Mykhailo</a:t>
            </a:r>
            <a:r>
              <a:rPr lang="en-US" dirty="0"/>
              <a:t> Reznik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99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Luncheon – 6/12/2004 – Key Bridge Marriott: Ambassador William Courtney and Laryssa Courtney, Ukrainian Diplomats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66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Luncheon – 6/12/2004 – Key Bridge Marriott: Iryna </a:t>
            </a:r>
            <a:r>
              <a:rPr lang="en-US" dirty="0" err="1"/>
              <a:t>Goula</a:t>
            </a:r>
            <a:r>
              <a:rPr lang="en-US" dirty="0"/>
              <a:t>, Oksana </a:t>
            </a:r>
            <a:r>
              <a:rPr lang="en-US" dirty="0" err="1"/>
              <a:t>Maziar</a:t>
            </a:r>
            <a:r>
              <a:rPr lang="en-US" dirty="0"/>
              <a:t>, Olga </a:t>
            </a:r>
            <a:r>
              <a:rPr lang="en-US"/>
              <a:t>Halaburda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84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Luncheon – 6/12/2004 – Key Bridge Marriott: Inia Tunstall, Alexander Kuzma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71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Reception – 6/11/2004 – Embassy of Ukraine: TWG President Ihor Kotlarchuk, General Kostyantyn Morozov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08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35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“Ukraine on Eve of Elections” – 6/12/2004 – Key Bridge Marriott: Orest Deychakiwsky, Amb. Nelson </a:t>
            </a:r>
            <a:r>
              <a:rPr lang="en-US" dirty="0" err="1"/>
              <a:t>Ledsky</a:t>
            </a:r>
            <a:r>
              <a:rPr lang="en-US" dirty="0"/>
              <a:t>, Nadia Diuk, Marta </a:t>
            </a:r>
            <a:r>
              <a:rPr lang="en-US" dirty="0" err="1"/>
              <a:t>Kolomayets</a:t>
            </a:r>
            <a:r>
              <a:rPr lang="en-US" dirty="0"/>
              <a:t>, Taras </a:t>
            </a:r>
            <a:r>
              <a:rPr lang="en-US" dirty="0" err="1"/>
              <a:t>Kuzio</a:t>
            </a:r>
            <a:r>
              <a:rPr lang="en-US" dirty="0"/>
              <a:t>, Eugene </a:t>
            </a:r>
            <a:r>
              <a:rPr lang="en-US" dirty="0" err="1"/>
              <a:t>Fishel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4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“Ukraine on Eve of Elections” – 6/12/2004 – Key Bridge Marriott: Orest Deychakiwsky, Commission on Security and Cooperation in Europe (CSCE) - Moderator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7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“Ukraine on Eve of Elections” – 6/12/2004 – Key Bridge Marriott: Amb. Nelson </a:t>
            </a:r>
            <a:r>
              <a:rPr lang="en-US" dirty="0" err="1"/>
              <a:t>Ledsky</a:t>
            </a:r>
            <a:r>
              <a:rPr lang="en-US" dirty="0"/>
              <a:t>, National Democratic Institute (NDI)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201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“Ukraine on Eve of Elections” – 6/12/2004 – Key Bridge Marriott: Nadia Diuk, National Endowment for Democracy (NED)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48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“Ukraine on Eve of Elections” – 6/12/2004 – Key Bridge Marriott: Marta </a:t>
            </a:r>
            <a:r>
              <a:rPr lang="en-US" dirty="0" err="1"/>
              <a:t>Kolomayets</a:t>
            </a:r>
            <a:r>
              <a:rPr lang="en-US" dirty="0"/>
              <a:t>, Director of Partnership for a Transparent Society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37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“Ukraine on Eve of Elections” – 6/12/2004 – Key Bridge Marriott: Taras </a:t>
            </a:r>
            <a:r>
              <a:rPr lang="en-US" dirty="0" err="1"/>
              <a:t>Kuzio</a:t>
            </a:r>
            <a:r>
              <a:rPr lang="en-US" dirty="0"/>
              <a:t>, Resident Fellow, University of Toronto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99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“Ukraine on Eve of Elections” – 6/12/2004 – Key Bridge Marriott: Eugene </a:t>
            </a:r>
            <a:r>
              <a:rPr lang="en-US" dirty="0" err="1"/>
              <a:t>Fishel</a:t>
            </a:r>
            <a:r>
              <a:rPr lang="en-US" dirty="0"/>
              <a:t>, United States Department of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64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Banquet – 6/12/2004 – Key Bridge Marriott: Ivanna Richardson, Vera </a:t>
            </a:r>
            <a:r>
              <a:rPr lang="en-US" dirty="0" err="1"/>
              <a:t>Szerszen</a:t>
            </a:r>
            <a:r>
              <a:rPr lang="en-US" dirty="0"/>
              <a:t>, Jaroslaw Martyniuk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271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Banquet – 6/12/2004 – Key Bridge Marriott: Christine Hoshowsky, Natalia </a:t>
            </a:r>
            <a:r>
              <a:rPr lang="en-US" dirty="0" err="1"/>
              <a:t>Shulga</a:t>
            </a:r>
            <a:r>
              <a:rPr lang="en-US" dirty="0"/>
              <a:t>, NN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6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Reception – 6/11/2004 – Embassy of Ukraine: Natalia Holub, TWG President Ihor Kotlarchuk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68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Banquet – 6/12/2004 – Key Bridge Marriott: Serhiy </a:t>
            </a:r>
            <a:r>
              <a:rPr lang="en-US" dirty="0" err="1"/>
              <a:t>Korsunskyi</a:t>
            </a:r>
            <a:r>
              <a:rPr lang="en-US" dirty="0"/>
              <a:t>, Eugene </a:t>
            </a:r>
            <a:r>
              <a:rPr lang="en-US" dirty="0" err="1"/>
              <a:t>Fishel</a:t>
            </a:r>
            <a:r>
              <a:rPr lang="en-US" dirty="0"/>
              <a:t>, Olga </a:t>
            </a:r>
            <a:r>
              <a:rPr lang="en-US" dirty="0" err="1"/>
              <a:t>Prokhorova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766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Banquet – 6/12/2004 – Key Bridge Marriott: Taras </a:t>
            </a:r>
            <a:r>
              <a:rPr lang="en-US" dirty="0" err="1"/>
              <a:t>Kuzio</a:t>
            </a:r>
            <a:r>
              <a:rPr lang="en-US" dirty="0"/>
              <a:t>, Myroslava Gongadze, Serhiy </a:t>
            </a:r>
            <a:r>
              <a:rPr lang="en-US" dirty="0" err="1"/>
              <a:t>Korsunskyi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323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Banquet – 6/12/2004 – Key Bridge Marriott: TWG Presidents: Orest Deychakiwsky </a:t>
            </a:r>
            <a:r>
              <a:rPr lang="en-US"/>
              <a:t>(1998-2000), </a:t>
            </a:r>
            <a:r>
              <a:rPr lang="en-US" dirty="0"/>
              <a:t>Daria Stec (1986-1988), Ihor Kotlarchuk (2000-2005), George Masiuk (1995-1997), Mykola Babiak (1993-1995)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Banquet – 6/12/2004 – Key Bridge Marriott: Brian Tunstall, Inia Tunstall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162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Banquet – 6/12/2004 – Key Bridge Marriott: Ihor and Tamara Vitkovitsky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05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Banquet – 6/12/2004 – Key Bridge Marriott: Iryna Reznik, William and Laryssa Courtney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781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Banquet – 6/12/2004 – Key Bridge Marriott: Orysia </a:t>
            </a:r>
            <a:r>
              <a:rPr lang="en-US"/>
              <a:t>Voronin Deychakiwsky </a:t>
            </a:r>
            <a:r>
              <a:rPr lang="en-US" dirty="0"/>
              <a:t>and Orest Deychakiwsky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404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Banquet – 6/12/2004 – Key Bridge Marriott: Marta Zielyk and Ed Gay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032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Banquet – 6/12/2004 – Key Bridge Marriott: Daria Stec, George Masiuk, Isha Pryshlak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64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8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Reception – 6/11/2004 – Embassy of Ukraine: Natalie Korytnyk, Jerry </a:t>
            </a:r>
            <a:r>
              <a:rPr lang="en-US" dirty="0" err="1"/>
              <a:t>Fenzel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982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“Improving Our Organizations” – 6/12/2004 – Key Bridge Marriott: Nancy </a:t>
            </a:r>
            <a:r>
              <a:rPr lang="en-US" dirty="0" err="1"/>
              <a:t>Medwid</a:t>
            </a:r>
            <a:r>
              <a:rPr lang="en-US" dirty="0"/>
              <a:t>, Andrij </a:t>
            </a:r>
            <a:r>
              <a:rPr lang="en-US" dirty="0" err="1"/>
              <a:t>Wowk</a:t>
            </a:r>
            <a:r>
              <a:rPr lang="en-US" dirty="0"/>
              <a:t>, Oksana </a:t>
            </a:r>
            <a:r>
              <a:rPr lang="en-US" dirty="0" err="1"/>
              <a:t>Xenos</a:t>
            </a:r>
            <a:r>
              <a:rPr lang="en-US" dirty="0"/>
              <a:t>, George Masiuk, Dr. George </a:t>
            </a:r>
            <a:r>
              <a:rPr lang="en-US" dirty="0" err="1"/>
              <a:t>Hrycelak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360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“Improving Our Organizations” – 6/12/2004 – Key Bridge Marriott: Nancy </a:t>
            </a:r>
            <a:r>
              <a:rPr lang="en-US" dirty="0" err="1"/>
              <a:t>Medwid</a:t>
            </a:r>
            <a:r>
              <a:rPr lang="en-US" dirty="0"/>
              <a:t> - Ukrainian American Bar Association (UABA)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849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“Improving Our Organizations” – 6/12/2004 – Key Bridge Marriott: Andrij </a:t>
            </a:r>
            <a:r>
              <a:rPr lang="en-US" dirty="0" err="1"/>
              <a:t>Wowk</a:t>
            </a:r>
            <a:r>
              <a:rPr lang="en-US" dirty="0"/>
              <a:t> – Ukrainian Engineering Society of America (UESA)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050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“Improving Our Organizations” – 6/12/2004 – Key Bridge Marriott: Oksana </a:t>
            </a:r>
            <a:r>
              <a:rPr lang="en-US" dirty="0" err="1"/>
              <a:t>Xenos</a:t>
            </a:r>
            <a:r>
              <a:rPr lang="en-US" dirty="0"/>
              <a:t> – </a:t>
            </a:r>
            <a:r>
              <a:rPr lang="en-US" dirty="0" err="1"/>
              <a:t>Ukrainain</a:t>
            </a:r>
            <a:r>
              <a:rPr lang="en-US" dirty="0"/>
              <a:t> National </a:t>
            </a:r>
            <a:r>
              <a:rPr lang="en-US" dirty="0" err="1"/>
              <a:t>Womens</a:t>
            </a:r>
            <a:r>
              <a:rPr lang="en-US" dirty="0"/>
              <a:t>’ League of America (UNWLA)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805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“Improving Our Organizations” – 6/12/2004 – Key Bridge Marriott: Dr. George </a:t>
            </a:r>
            <a:r>
              <a:rPr lang="en-US" dirty="0" err="1"/>
              <a:t>Hrycelak</a:t>
            </a:r>
            <a:r>
              <a:rPr lang="en-US" dirty="0"/>
              <a:t> – Ukrainian Medical Association of North America (UMANA)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356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Brunch Speaker– 6/13/2004 – Key Bridge Marriott: General Kostyantyn Morozov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345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852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Brunch Entertainment – 6/13/2004 – Key Bridge Marriott: Traditional East European Folk Music  -  Josef Janis, violinist – Alexander </a:t>
            </a:r>
            <a:r>
              <a:rPr lang="en-US" dirty="0" err="1"/>
              <a:t>Fedoriouk</a:t>
            </a:r>
            <a:r>
              <a:rPr lang="en-US" dirty="0"/>
              <a:t>, cimbalom – Beata </a:t>
            </a:r>
            <a:r>
              <a:rPr lang="en-US" dirty="0" err="1"/>
              <a:t>Salak</a:t>
            </a:r>
            <a:r>
              <a:rPr lang="en-US" dirty="0"/>
              <a:t>, vocalist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019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– 6/13/2004 – Key Bridge Marriott: Natalie Sluzar, Marta </a:t>
            </a:r>
            <a:r>
              <a:rPr lang="en-US" dirty="0" err="1"/>
              <a:t>Kolomayets</a:t>
            </a:r>
            <a:r>
              <a:rPr lang="en-US" dirty="0"/>
              <a:t>, Daria Stec, Marta Zielyk, Ivanna Richardson, Isha Pryshlak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42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Washington Group Leadership Conference Introductory Remarks – 6/12/2004 – Key Bridge Marriott: Conference Chairman George Masiuk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4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Introductory Remarks – 6/12/2004 – Key Bridge Marriott: TWG President Ihor Kotlarchuk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19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Ambassadors’ Forum– 6/12/2004 – Key Bridge Marriott: United States Ambassador to Ukraine (1993-1998) William Miller, United States Ambassador to Ukraine (1998-2000)  Steven Pifer, TWG President Ihor Kotlarchuk, Ambassador of Ukraine to the United States (1992-1994) Oleh Bilorus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36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Ambassadors’ Forum– 6/12/2004 – Key Bridge Marriott: United States Ambassador to Ukraine (1993-1998) William Miller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34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Washington Group Leadership Conference Ambassadors’ Forum– 6/12/2004 – Key Bridge Marriott: United States Ambassador to Ukraine (1998-2000)  Steven Pifer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9D0D4-B5D5-8645-B1FB-AE87DFF66F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DCE0E-BAC4-5443-9DDE-52AED10EA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DE8012-03F8-9E47-A193-CB29C6F74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C5A17-31E9-9F45-8257-6C18E09C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5C10-EFC1-074F-BEA3-06B92BE0ABE6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2238B-79A2-7245-8033-6D9604360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C2F41-AECF-AE45-969C-0539A847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4042-6A65-5A43-8E56-44AD10F19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36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A78DB-92D4-C942-A1B8-C40BE79AB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0DFE54-7FCB-1942-A29B-647F83ECF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9671B-6608-EC4E-9F4C-2A452236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5C10-EFC1-074F-BEA3-06B92BE0ABE6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401DF-F63A-E042-AB86-573181D99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07BF0-4AFF-A541-8B3A-358CEA339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4042-6A65-5A43-8E56-44AD10F19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7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F2DE1B-9FF7-8649-871A-355E1E8BE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43167-888D-6942-AFD6-575CB52F3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B1DF7-296A-C94C-B7A0-A70CE6A60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5C10-EFC1-074F-BEA3-06B92BE0ABE6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9F328-4339-094B-A194-FA8425A9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ADAE-D19B-1345-B28B-738A34D5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4042-6A65-5A43-8E56-44AD10F19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7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DB2DD-EAA5-CF41-923C-27E48A3AE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1C6CA-9C3A-1B47-B049-7EC63071F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1D3C1-98C8-D24D-9352-BFF60E9C6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5C10-EFC1-074F-BEA3-06B92BE0ABE6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C456A-5870-BD40-B217-317F3561E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6327E-51BC-7A46-A1BC-C0DBFB45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4042-6A65-5A43-8E56-44AD10F19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02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4A7F-D614-F84F-A71D-175E28D7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C367B-4CF6-334F-8427-558E1E082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CB7A0-7077-5649-8A70-F7543060B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5C10-EFC1-074F-BEA3-06B92BE0ABE6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B523F-D5F3-E94E-920B-6C963C49E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02714-8CB4-BE4B-8425-AAE97754E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4042-6A65-5A43-8E56-44AD10F19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42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F4D3-DA39-9E4A-A26C-2E773BCDE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A1F06-0819-944C-A35B-2DE720BBF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FC4C1-2D93-4243-8B38-5C48541AD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8C929-4274-CB4C-8264-9BCD46D1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5C10-EFC1-074F-BEA3-06B92BE0ABE6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6A80D-AB03-AA45-AEE4-02E89B77C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891D2-4BBF-C045-A9E7-DF0DD3C5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4042-6A65-5A43-8E56-44AD10F19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4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37412-D8C7-0849-81E5-12C67806A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3574E-75AA-CA4D-A8D1-3953DA734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83676-5024-0140-84CC-3A680FB24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C88641-12F6-0F4A-B5A9-5DE24C908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080EB8-9547-8F45-BFB3-7EA17CAEF9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384CEF-BD9C-2C4D-B05A-E3EBA8A6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5C10-EFC1-074F-BEA3-06B92BE0ABE6}" type="datetimeFigureOut">
              <a:rPr lang="en-US" smtClean="0"/>
              <a:t>2/9/22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6917C3-4C14-EC40-9FAB-FA6B3A84C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A6F6E9-F2B9-5344-A81B-CA2684C28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4042-6A65-5A43-8E56-44AD10F19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4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A53B7-7725-784D-BFEA-5F915F7DD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05C4E6-2F3E-7B4A-A2D6-F033A3EA4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5C10-EFC1-074F-BEA3-06B92BE0ABE6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DBBCF-62D2-8A42-B7B9-4D9B120D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94F466-78F6-304E-83B8-B4D38DC8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4042-6A65-5A43-8E56-44AD10F19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1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8EEBDB-D27D-084F-9796-88A20C258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5C10-EFC1-074F-BEA3-06B92BE0ABE6}" type="datetimeFigureOut">
              <a:rPr lang="en-US" smtClean="0"/>
              <a:t>2/9/22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0C32CB-F344-AB4E-8BCC-5B457A04E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889DF-BF24-B145-8BC9-8F72BF60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4042-6A65-5A43-8E56-44AD10F19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9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AF831-63F7-D148-8A15-8B14B5E2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656DE-71EC-A245-AE3E-176024044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25CEF-893B-3D45-8DD5-9FD4D0F51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23575D-B7AE-9640-ADA3-9675004E8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5C10-EFC1-074F-BEA3-06B92BE0ABE6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A3934-4FB4-B947-A9FD-A1D5025E5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33C5A-5AF1-154E-BB5F-9EE8806E9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4042-6A65-5A43-8E56-44AD10F19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58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9AF9-9A6E-1F44-A92A-D99E94FF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3C894A-F119-B649-A3E9-1F13162B4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A8A7E-BF75-BA47-80FE-BDA6435D4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CAC9A-C710-3340-9E68-D9541B22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5C10-EFC1-074F-BEA3-06B92BE0ABE6}" type="datetimeFigureOut">
              <a:rPr lang="en-US" smtClean="0"/>
              <a:t>2/9/22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7C49B2-BE3C-F54C-A809-AAA4BAD1A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814B4-A0BF-7149-8185-706E6EED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4042-6A65-5A43-8E56-44AD10F19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9F5E6E-ED42-A844-AEAE-39A90ED5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9B6F5-9A87-FA48-ADC7-FBBAC8675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D1E52-E37B-234F-9A66-AD6E1650D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E5C10-EFC1-074F-BEA3-06B92BE0ABE6}" type="datetimeFigureOut">
              <a:rPr lang="en-US" smtClean="0"/>
              <a:t>2/9/22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A91B3-7670-994A-B276-BCBE5BB94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F01E4-D5BD-734A-98D4-C453734A1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D4042-6A65-5A43-8E56-44AD10F19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9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washingtongroup.org/wp-content/uploads/2022/02/TWG_News_Winter_2004.pdf" TargetMode="External"/><Relationship Id="rId2" Type="http://schemas.openxmlformats.org/officeDocument/2006/relationships/hyperlink" Target="https://thewashingtongroup.org/wp-content/uploads/2021/08/TWG_2004_Leadership_Conference_Booklet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hewashingtongroup.org/wp-content/uploads/2021/05/The_Ukrainian_Weekly_2004-41.pdf" TargetMode="External"/><Relationship Id="rId4" Type="http://schemas.openxmlformats.org/officeDocument/2006/relationships/hyperlink" Target="https://thewashingtongroup.org/wp-content/uploads/2021/09/TWG_NEWS_2004_Leadership_Conference_Report.pd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4996-37DD-6C4E-9D2F-454C0C498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11" y="323466"/>
            <a:ext cx="12075089" cy="2387600"/>
          </a:xfrm>
        </p:spPr>
        <p:txBody>
          <a:bodyPr>
            <a:normAutofit/>
          </a:bodyPr>
          <a:lstStyle/>
          <a:p>
            <a:r>
              <a:rPr lang="en-US" sz="5400" b="1" dirty="0"/>
              <a:t>TWG Leadership Conference 2004</a:t>
            </a:r>
            <a:br>
              <a:rPr lang="en-US" sz="5400" b="1" dirty="0"/>
            </a:br>
            <a:r>
              <a:rPr lang="en-US" sz="4400" b="1" dirty="0"/>
              <a:t>“The Washington Group at Twenty”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D0887F-7CA1-8F43-8930-F21C2BF7C2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11 -13</a:t>
            </a:r>
          </a:p>
          <a:p>
            <a:r>
              <a:rPr lang="en-US" dirty="0"/>
              <a:t>Key Bridge Marriott, Arlington, VA</a:t>
            </a:r>
          </a:p>
        </p:txBody>
      </p:sp>
    </p:spTree>
    <p:extLst>
      <p:ext uri="{BB962C8B-B14F-4D97-AF65-F5344CB8AC3E}">
        <p14:creationId xmlns:p14="http://schemas.microsoft.com/office/powerpoint/2010/main" val="223762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A557CC82-71C2-D142-A96F-88558072F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6" b="157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00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945366A8-4DDB-D045-80D9-E54BE4377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3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4CEF63-B297-9645-A64D-FA84A0149CCA}"/>
              </a:ext>
            </a:extLst>
          </p:cNvPr>
          <p:cNvSpPr txBox="1"/>
          <p:nvPr/>
        </p:nvSpPr>
        <p:spPr>
          <a:xfrm>
            <a:off x="2805830" y="1615858"/>
            <a:ext cx="7478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TWG Leadership Conference</a:t>
            </a:r>
          </a:p>
          <a:p>
            <a:pPr algn="ctr"/>
            <a:r>
              <a:rPr lang="en-US" sz="3600" dirty="0"/>
              <a:t>Ambassadors’ Forum</a:t>
            </a:r>
          </a:p>
          <a:p>
            <a:pPr algn="ctr"/>
            <a:r>
              <a:rPr lang="en-US" sz="3600" dirty="0"/>
              <a:t>Key Bridge Marriott</a:t>
            </a:r>
          </a:p>
          <a:p>
            <a:pPr algn="ctr"/>
            <a:r>
              <a:rPr lang="en-US" sz="3600" dirty="0"/>
              <a:t>June 12, 2004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65BCC-3D24-C946-9E0B-7AFDD7E0B9AB}"/>
              </a:ext>
            </a:extLst>
          </p:cNvPr>
          <p:cNvSpPr txBox="1"/>
          <p:nvPr/>
        </p:nvSpPr>
        <p:spPr>
          <a:xfrm>
            <a:off x="-1" y="5309936"/>
            <a:ext cx="102412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Ambassador William G. Miller, Ambassador Steven Pifer, TWG President Ihor Kotlarchuk, Ambassador Oleh Bilorus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Ambassador William G. Miller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Ambassador Steven Pifer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Ambassador Steven Pifer, TWG President Ihor Kotlarchuk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Ambassador Oleh Bilorus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Conference Chairman George Masiuk, Ambassador William G. Miller, Ambassador Steven Pifer, TWG President Ihor Kotlarchuk, Ambassador Oleh Bilorus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04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3580A34-E018-5049-95B5-069CF10578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3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56FBA2C2-999B-AD4C-BDB8-70A7FD45A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2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11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9F451BB2-87EF-6148-8547-E95A626F9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79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few men holding a plaque&#10;&#10;Description automatically generated with low confidence">
            <a:extLst>
              <a:ext uri="{FF2B5EF4-FFF2-40B4-BE49-F238E27FC236}">
                <a16:creationId xmlns:a16="http://schemas.microsoft.com/office/drawing/2014/main" id="{1997D37C-56DD-414F-8FE9-30A4DD1B3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2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22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9D5C8F48-784E-0C45-B956-959DBA66C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54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A88DF2FA-6182-4844-899D-E05961056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99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4CEF63-B297-9645-A64D-FA84A0149CCA}"/>
              </a:ext>
            </a:extLst>
          </p:cNvPr>
          <p:cNvSpPr txBox="1"/>
          <p:nvPr/>
        </p:nvSpPr>
        <p:spPr>
          <a:xfrm>
            <a:off x="2805830" y="1615858"/>
            <a:ext cx="7478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TWG Leadership Conference </a:t>
            </a:r>
          </a:p>
          <a:p>
            <a:pPr algn="ctr"/>
            <a:r>
              <a:rPr lang="en-US" sz="3600" dirty="0"/>
              <a:t>Luncheon Address by </a:t>
            </a:r>
          </a:p>
          <a:p>
            <a:pPr algn="ctr"/>
            <a:r>
              <a:rPr lang="en-US" sz="3600" dirty="0"/>
              <a:t>Ambassador </a:t>
            </a:r>
            <a:r>
              <a:rPr lang="en-US" sz="3600" dirty="0" err="1"/>
              <a:t>Mykhailo</a:t>
            </a:r>
            <a:r>
              <a:rPr lang="en-US" sz="3600" dirty="0"/>
              <a:t> Reznik</a:t>
            </a:r>
          </a:p>
          <a:p>
            <a:pPr algn="ctr"/>
            <a:r>
              <a:rPr lang="en-US" sz="3600" dirty="0"/>
              <a:t>June 12, 2004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B30E70-882E-5249-8537-A12743C70788}"/>
              </a:ext>
            </a:extLst>
          </p:cNvPr>
          <p:cNvSpPr txBox="1"/>
          <p:nvPr/>
        </p:nvSpPr>
        <p:spPr>
          <a:xfrm>
            <a:off x="49911" y="5178493"/>
            <a:ext cx="7546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Ambassador </a:t>
            </a:r>
            <a:r>
              <a:rPr lang="en-US" sz="1600" dirty="0" err="1"/>
              <a:t>Mykhailo</a:t>
            </a:r>
            <a:r>
              <a:rPr lang="en-US" sz="1600" dirty="0"/>
              <a:t> Reznik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Ambassador </a:t>
            </a:r>
            <a:r>
              <a:rPr lang="en-US" sz="1600" dirty="0" err="1"/>
              <a:t>Mykhailo</a:t>
            </a:r>
            <a:r>
              <a:rPr lang="en-US" sz="1600" dirty="0"/>
              <a:t> Reznik, TWG President Ihor Kotlarchuk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Natalia Holub, George Masiuk, Andrew Bihun, General Kostyantyn Morozov, Amb. Oleh Bilorus, Suzanne Miller, Amb. Miller, Ihor Kotlarchuk, Amb. </a:t>
            </a:r>
            <a:r>
              <a:rPr lang="en-US" sz="1600" dirty="0" err="1"/>
              <a:t>Mykhailo</a:t>
            </a:r>
            <a:r>
              <a:rPr lang="en-US" sz="1600" dirty="0"/>
              <a:t> Reznik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Inia Tunstall, Alexander Kuzma </a:t>
            </a:r>
          </a:p>
        </p:txBody>
      </p:sp>
    </p:spTree>
    <p:extLst>
      <p:ext uri="{BB962C8B-B14F-4D97-AF65-F5344CB8AC3E}">
        <p14:creationId xmlns:p14="http://schemas.microsoft.com/office/powerpoint/2010/main" val="106933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0B487C-CCE0-8646-9968-5333D7F76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299585-C6E0-4841-B1BD-E6274DCE5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Slides with photos are annotated. </a:t>
            </a:r>
          </a:p>
          <a:p>
            <a:pPr lvl="1"/>
            <a:r>
              <a:rPr lang="en-US" dirty="0"/>
              <a:t>If you are using “</a:t>
            </a:r>
            <a:r>
              <a:rPr lang="en-US" dirty="0" err="1"/>
              <a:t>Powerpoint</a:t>
            </a:r>
            <a:r>
              <a:rPr lang="en-US" dirty="0"/>
              <a:t>,”  to see the annotation you must select the “Normal” mode  (under the “View” menu).</a:t>
            </a:r>
          </a:p>
          <a:p>
            <a:pPr lvl="1"/>
            <a:r>
              <a:rPr lang="en-US" dirty="0"/>
              <a:t>If you are using Apple’s software “Keynote,” you must select “Show presenter notes” under the “View” menu.</a:t>
            </a:r>
          </a:p>
          <a:p>
            <a:r>
              <a:rPr lang="en-US" dirty="0"/>
              <a:t>If you want to checkout the “Links” on the next slide you must switch to the “Slideshow” mode in ”</a:t>
            </a:r>
            <a:r>
              <a:rPr lang="en-US" dirty="0" err="1"/>
              <a:t>Powerpoint</a:t>
            </a:r>
            <a:r>
              <a:rPr lang="en-US" dirty="0"/>
              <a:t>.” Then when you want to resume seeing the slides with annotations switch back to the “Normal” mode.  </a:t>
            </a:r>
          </a:p>
          <a:p>
            <a:pPr lvl="1"/>
            <a:r>
              <a:rPr lang="en-US" dirty="0"/>
              <a:t>If using Apple’s “Keynote” just click on the link and then click on “go to page.”</a:t>
            </a:r>
          </a:p>
        </p:txBody>
      </p:sp>
    </p:spTree>
    <p:extLst>
      <p:ext uri="{BB962C8B-B14F-4D97-AF65-F5344CB8AC3E}">
        <p14:creationId xmlns:p14="http://schemas.microsoft.com/office/powerpoint/2010/main" val="1153400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 with medium confidence">
            <a:extLst>
              <a:ext uri="{FF2B5EF4-FFF2-40B4-BE49-F238E27FC236}">
                <a16:creationId xmlns:a16="http://schemas.microsoft.com/office/drawing/2014/main" id="{DB28F843-C8B7-FF42-8AA9-F93559F5C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33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uple of men holding a plaque&#10;&#10;Description automatically generated with low confidence">
            <a:extLst>
              <a:ext uri="{FF2B5EF4-FFF2-40B4-BE49-F238E27FC236}">
                <a16:creationId xmlns:a16="http://schemas.microsoft.com/office/drawing/2014/main" id="{609B3626-A1A5-CA43-AB21-2B761BA66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23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0AF9CA0F-9E47-E141-9B3F-78E255D0F1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74" b="127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73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2A1AAFA5-6FAD-F146-A437-97DFCE852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8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47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women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B7ABE980-0AEC-DD46-BACB-F048414BE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99"/>
          <a:stretch/>
        </p:blipFill>
        <p:spPr>
          <a:xfrm>
            <a:off x="20" y="48695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29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wo people sitting at a table with food&#10;&#10;Description automatically generated">
            <a:extLst>
              <a:ext uri="{FF2B5EF4-FFF2-40B4-BE49-F238E27FC236}">
                <a16:creationId xmlns:a16="http://schemas.microsoft.com/office/drawing/2014/main" id="{BB031C05-D3D9-C544-8C58-32AB6F167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29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4CEF63-B297-9645-A64D-FA84A0149CCA}"/>
              </a:ext>
            </a:extLst>
          </p:cNvPr>
          <p:cNvSpPr txBox="1"/>
          <p:nvPr/>
        </p:nvSpPr>
        <p:spPr>
          <a:xfrm>
            <a:off x="2805830" y="1615858"/>
            <a:ext cx="7478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TWG Leadership Conference </a:t>
            </a:r>
          </a:p>
          <a:p>
            <a:pPr algn="ctr"/>
            <a:r>
              <a:rPr lang="en-US" sz="3600" dirty="0"/>
              <a:t>Panel: Ukraine on the Eve of Elections</a:t>
            </a:r>
          </a:p>
          <a:p>
            <a:pPr algn="ctr"/>
            <a:r>
              <a:rPr lang="en-US" sz="3600" dirty="0"/>
              <a:t>Key Bridge Marriott</a:t>
            </a:r>
          </a:p>
          <a:p>
            <a:pPr algn="ctr"/>
            <a:r>
              <a:rPr lang="en-US" sz="3600" dirty="0"/>
              <a:t> June 12, 2004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B30E70-882E-5249-8537-A12743C70788}"/>
              </a:ext>
            </a:extLst>
          </p:cNvPr>
          <p:cNvSpPr txBox="1"/>
          <p:nvPr/>
        </p:nvSpPr>
        <p:spPr>
          <a:xfrm>
            <a:off x="391886" y="4659086"/>
            <a:ext cx="9531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Orest Deychakiwsky, Amb. Nelson </a:t>
            </a:r>
            <a:r>
              <a:rPr lang="en-US" sz="1600" dirty="0" err="1"/>
              <a:t>Ledsky</a:t>
            </a:r>
            <a:r>
              <a:rPr lang="en-US" sz="1600" dirty="0"/>
              <a:t>, Nadia Diuk, Marta </a:t>
            </a:r>
            <a:r>
              <a:rPr lang="en-US" sz="1600" dirty="0" err="1"/>
              <a:t>Kolomayets</a:t>
            </a:r>
            <a:r>
              <a:rPr lang="en-US" sz="1600" dirty="0"/>
              <a:t>, Taras </a:t>
            </a:r>
            <a:r>
              <a:rPr lang="en-US" sz="1600" dirty="0" err="1"/>
              <a:t>Kuzio</a:t>
            </a:r>
            <a:r>
              <a:rPr lang="en-US" sz="1600" dirty="0"/>
              <a:t>, Eugene </a:t>
            </a:r>
            <a:r>
              <a:rPr lang="en-US" sz="1600" dirty="0" err="1"/>
              <a:t>Fishel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Orest Deychakiwsky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Amb. Nelson </a:t>
            </a:r>
            <a:r>
              <a:rPr lang="en-US" sz="1600" dirty="0" err="1"/>
              <a:t>Ledsky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Nadia Diuk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Marta </a:t>
            </a:r>
            <a:r>
              <a:rPr lang="en-US" sz="1600" dirty="0" err="1"/>
              <a:t>Kolomayets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Taras </a:t>
            </a:r>
            <a:r>
              <a:rPr lang="en-US" sz="1600" dirty="0" err="1"/>
              <a:t>Kuzio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Eugene </a:t>
            </a:r>
            <a:r>
              <a:rPr lang="en-US" sz="1600" dirty="0" err="1"/>
              <a:t>Fishel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7675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9AFC33F-563C-5741-AB85-85A4369B2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0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38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09037411-EF11-EE45-82F7-E7DA05565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8" b="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7868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person, wall, table, indoor&#10;&#10;Description automatically generated">
            <a:extLst>
              <a:ext uri="{FF2B5EF4-FFF2-40B4-BE49-F238E27FC236}">
                <a16:creationId xmlns:a16="http://schemas.microsoft.com/office/drawing/2014/main" id="{86421415-7607-2746-BD2A-CC86548EEF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8" r="1" b="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7577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9735-0232-8949-BFDF-DF7E616F5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0BDB0-01E9-954E-9935-2B2AA9871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2004 Conference Booklet (</a:t>
            </a:r>
            <a:r>
              <a:rPr lang="en-US" dirty="0">
                <a:hlinkClick r:id="rId2"/>
              </a:rPr>
              <a:t>Link 1</a:t>
            </a:r>
            <a:r>
              <a:rPr lang="en-US" dirty="0"/>
              <a:t>)</a:t>
            </a:r>
          </a:p>
          <a:p>
            <a:r>
              <a:rPr lang="en-US" dirty="0"/>
              <a:t>TWG NEWS --- 2004 Winter (</a:t>
            </a:r>
            <a:r>
              <a:rPr lang="en-US" dirty="0">
                <a:hlinkClick r:id="rId3"/>
              </a:rPr>
              <a:t>Link 2</a:t>
            </a:r>
            <a:r>
              <a:rPr lang="en-US" dirty="0"/>
              <a:t>)</a:t>
            </a:r>
          </a:p>
          <a:p>
            <a:r>
              <a:rPr lang="en-US" dirty="0"/>
              <a:t>TWG NEWS --- Leadership Conference Issue (</a:t>
            </a:r>
            <a:r>
              <a:rPr lang="en-US" dirty="0">
                <a:hlinkClick r:id="rId4"/>
              </a:rPr>
              <a:t>Link 3</a:t>
            </a:r>
            <a:r>
              <a:rPr lang="en-US" dirty="0"/>
              <a:t>)</a:t>
            </a:r>
          </a:p>
          <a:p>
            <a:r>
              <a:rPr lang="en-US" dirty="0"/>
              <a:t>Ukrainian Weekly, Sunday October 10, 2004 (</a:t>
            </a:r>
            <a:r>
              <a:rPr lang="en-US" dirty="0">
                <a:hlinkClick r:id="rId5"/>
              </a:rPr>
              <a:t>Link 4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E2F6F-FCBA-6741-90A1-51562D3A4350}"/>
              </a:ext>
            </a:extLst>
          </p:cNvPr>
          <p:cNvSpPr txBox="1"/>
          <p:nvPr/>
        </p:nvSpPr>
        <p:spPr>
          <a:xfrm>
            <a:off x="765387" y="5032587"/>
            <a:ext cx="433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Note: For the Links to work you must be in the </a:t>
            </a:r>
            <a:r>
              <a:rPr lang="en-US" b="1" dirty="0">
                <a:solidFill>
                  <a:srgbClr val="FF0000"/>
                </a:solidFill>
              </a:rPr>
              <a:t>“Slideshow” </a:t>
            </a:r>
            <a:r>
              <a:rPr lang="en-US" dirty="0">
                <a:solidFill>
                  <a:srgbClr val="FF0000"/>
                </a:solidFill>
              </a:rPr>
              <a:t>mode in </a:t>
            </a:r>
            <a:r>
              <a:rPr lang="en-US" dirty="0" err="1">
                <a:solidFill>
                  <a:srgbClr val="FF0000"/>
                </a:solidFill>
              </a:rPr>
              <a:t>Powerpoint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465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9C926F33-D09B-084C-91C0-F959A2BAA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32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6075CC6F-9DB4-6E42-87B4-04A6CDBC7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56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AA34CFB3-CA03-C647-A543-20C46D347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00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A3C20BF0-C804-1E45-B5FC-21F563DB3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38" b="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0000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4CEF63-B297-9645-A64D-FA84A0149CCA}"/>
              </a:ext>
            </a:extLst>
          </p:cNvPr>
          <p:cNvSpPr txBox="1"/>
          <p:nvPr/>
        </p:nvSpPr>
        <p:spPr>
          <a:xfrm>
            <a:off x="2805830" y="1615858"/>
            <a:ext cx="74780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TWG Leadership Conference </a:t>
            </a:r>
          </a:p>
          <a:p>
            <a:pPr algn="ctr"/>
            <a:r>
              <a:rPr lang="en-US" sz="3600" dirty="0"/>
              <a:t>Banquet</a:t>
            </a:r>
          </a:p>
          <a:p>
            <a:pPr algn="ctr"/>
            <a:r>
              <a:rPr lang="en-US" sz="3600" dirty="0"/>
              <a:t>June 12, 2004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B30E70-882E-5249-8537-A12743C70788}"/>
              </a:ext>
            </a:extLst>
          </p:cNvPr>
          <p:cNvSpPr txBox="1"/>
          <p:nvPr/>
        </p:nvSpPr>
        <p:spPr>
          <a:xfrm>
            <a:off x="80313" y="3731141"/>
            <a:ext cx="555510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Ivanna Richardson, Vera </a:t>
            </a:r>
            <a:r>
              <a:rPr lang="en-US" sz="1400" dirty="0" err="1"/>
              <a:t>Szerszen</a:t>
            </a:r>
            <a:r>
              <a:rPr lang="en-US" sz="1400" dirty="0"/>
              <a:t>, Jaroslaw Martyniuk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Christine Hoshowsky, NN, 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Serhiy </a:t>
            </a:r>
            <a:r>
              <a:rPr lang="en-US" sz="1400" dirty="0" err="1"/>
              <a:t>Korsunskyi</a:t>
            </a:r>
            <a:r>
              <a:rPr lang="en-US" sz="1400" dirty="0"/>
              <a:t>, Eugene </a:t>
            </a:r>
            <a:r>
              <a:rPr lang="en-US" sz="1400" dirty="0" err="1"/>
              <a:t>Fishel</a:t>
            </a:r>
            <a:r>
              <a:rPr lang="en-US" sz="1400" dirty="0"/>
              <a:t>, Olga </a:t>
            </a:r>
            <a:r>
              <a:rPr lang="en-US" sz="1400" dirty="0" err="1"/>
              <a:t>Prokhorova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Taras </a:t>
            </a:r>
            <a:r>
              <a:rPr lang="en-US" sz="1400" dirty="0" err="1"/>
              <a:t>Kuzio</a:t>
            </a:r>
            <a:r>
              <a:rPr lang="en-US" sz="1400" dirty="0"/>
              <a:t>, Myroslava Gongadze, Serhiy </a:t>
            </a:r>
            <a:r>
              <a:rPr lang="en-US" sz="1400" dirty="0" err="1"/>
              <a:t>Korsunskyi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TWG Presidents: Orest Deychakiwsky (1998-200), Daria Stec (1986-1988), Ihor Kotlarchuk (2000-2005), George Masiuk (1995-1997), Mykola Babiak (1993-1995)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Brian and Inia Tunstall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Ihor and Tamara Vitkovitsky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Iryna Reznik, William and Laryssa Courtney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Orysia Voronin and Orest Deychakiwsky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Marta Zielyk and Ed Gay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Daria Stec, George Masiuk, Isha Pryshlak</a:t>
            </a:r>
          </a:p>
        </p:txBody>
      </p:sp>
    </p:spTree>
    <p:extLst>
      <p:ext uri="{BB962C8B-B14F-4D97-AF65-F5344CB8AC3E}">
        <p14:creationId xmlns:p14="http://schemas.microsoft.com/office/powerpoint/2010/main" val="1630712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17B48439-9E2E-B64F-B7CC-3D0913419F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95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a table with food&#10;&#10;Description automatically generated">
            <a:extLst>
              <a:ext uri="{FF2B5EF4-FFF2-40B4-BE49-F238E27FC236}">
                <a16:creationId xmlns:a16="http://schemas.microsoft.com/office/drawing/2014/main" id="{1A125616-E466-4446-9440-E4ED7EF53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54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a table with food and drinks&#10;&#10;Description automatically generated">
            <a:extLst>
              <a:ext uri="{FF2B5EF4-FFF2-40B4-BE49-F238E27FC236}">
                <a16:creationId xmlns:a16="http://schemas.microsoft.com/office/drawing/2014/main" id="{4246F037-487F-EC40-AA74-3560DBC3C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68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C29989C3-9439-4142-A92A-2A4124877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66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AB66AAD-14E0-8B4A-8610-493BF2F29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40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4CEF63-B297-9645-A64D-FA84A0149CCA}"/>
              </a:ext>
            </a:extLst>
          </p:cNvPr>
          <p:cNvSpPr txBox="1"/>
          <p:nvPr/>
        </p:nvSpPr>
        <p:spPr>
          <a:xfrm>
            <a:off x="2805830" y="1615858"/>
            <a:ext cx="74780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TWG Leadership Conference Reception</a:t>
            </a:r>
          </a:p>
          <a:p>
            <a:pPr algn="ctr"/>
            <a:r>
              <a:rPr lang="en-US" sz="3600" dirty="0"/>
              <a:t>Embassy of Ukraine</a:t>
            </a:r>
          </a:p>
          <a:p>
            <a:pPr algn="ctr"/>
            <a:r>
              <a:rPr lang="en-US" sz="3600" dirty="0"/>
              <a:t>June 11, 2004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13B451-2EA6-8440-B351-4E22F10108CB}"/>
              </a:ext>
            </a:extLst>
          </p:cNvPr>
          <p:cNvSpPr txBox="1"/>
          <p:nvPr/>
        </p:nvSpPr>
        <p:spPr>
          <a:xfrm>
            <a:off x="112733" y="5184986"/>
            <a:ext cx="74045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TWG President Ihor Kotlarchuk, General Kostyantyn Morozov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Natalia Holub, Ihor Kotlarchuk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Ambassador </a:t>
            </a:r>
            <a:r>
              <a:rPr lang="en-US" sz="1600" dirty="0" err="1"/>
              <a:t>Mykhailo</a:t>
            </a:r>
            <a:r>
              <a:rPr lang="en-US" sz="1600" dirty="0"/>
              <a:t> Reznik, Myroslava Futey, Iryna Reznik, Bohdan Futey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Natalie Korytnyk, Jerry </a:t>
            </a:r>
            <a:r>
              <a:rPr lang="en-US" sz="1600" dirty="0" err="1"/>
              <a:t>Fenzel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76285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Two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748B7EE-2CC8-374D-89F2-9CD71D4F6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9" r="4663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0955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Two people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792775EB-0576-9641-807A-F212510E4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581213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B8DA8677-D584-CC41-BC05-CFE69DC31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25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6F56A088-269A-8940-8C91-57DD9510A6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077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and person sitting at a table with food and drinks&#10;&#10;Description automatically generated with medium confidence">
            <a:extLst>
              <a:ext uri="{FF2B5EF4-FFF2-40B4-BE49-F238E27FC236}">
                <a16:creationId xmlns:a16="http://schemas.microsoft.com/office/drawing/2014/main" id="{8F2130EB-C737-644B-9838-1B344E559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5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11515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people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FC7E91FB-13EA-0F43-9C6F-B60996558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2" r="453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88921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4CEF63-B297-9645-A64D-FA84A0149CCA}"/>
              </a:ext>
            </a:extLst>
          </p:cNvPr>
          <p:cNvSpPr txBox="1"/>
          <p:nvPr/>
        </p:nvSpPr>
        <p:spPr>
          <a:xfrm>
            <a:off x="2805830" y="1615858"/>
            <a:ext cx="7478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TWG Leadership Conference </a:t>
            </a:r>
          </a:p>
          <a:p>
            <a:pPr algn="ctr"/>
            <a:r>
              <a:rPr lang="en-US" sz="3600" dirty="0"/>
              <a:t>Panel: Improving Our Professionals’ Organizations</a:t>
            </a:r>
          </a:p>
          <a:p>
            <a:pPr algn="ctr"/>
            <a:r>
              <a:rPr lang="en-US" sz="3600" dirty="0"/>
              <a:t>June 13, 2004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B30E70-882E-5249-8537-A12743C70788}"/>
              </a:ext>
            </a:extLst>
          </p:cNvPr>
          <p:cNvSpPr txBox="1"/>
          <p:nvPr/>
        </p:nvSpPr>
        <p:spPr>
          <a:xfrm>
            <a:off x="28873" y="5082598"/>
            <a:ext cx="90573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Nancy </a:t>
            </a:r>
            <a:r>
              <a:rPr lang="en-US" dirty="0" err="1"/>
              <a:t>Medwid</a:t>
            </a:r>
            <a:r>
              <a:rPr lang="en-US" dirty="0"/>
              <a:t>, Andrij </a:t>
            </a:r>
            <a:r>
              <a:rPr lang="en-US" dirty="0" err="1"/>
              <a:t>Wowk</a:t>
            </a:r>
            <a:r>
              <a:rPr lang="en-US" dirty="0"/>
              <a:t>, Oksana </a:t>
            </a:r>
            <a:r>
              <a:rPr lang="en-US" dirty="0" err="1"/>
              <a:t>Xenos</a:t>
            </a:r>
            <a:r>
              <a:rPr lang="en-US" dirty="0"/>
              <a:t>, George Masiuk, Dr. George </a:t>
            </a:r>
            <a:r>
              <a:rPr lang="en-US" dirty="0" err="1"/>
              <a:t>Hrycelak</a:t>
            </a:r>
            <a:r>
              <a:rPr lang="en-US" dirty="0"/>
              <a:t> </a:t>
            </a:r>
          </a:p>
          <a:p>
            <a:r>
              <a:rPr lang="en-US" dirty="0"/>
              <a:t>Nancy </a:t>
            </a:r>
            <a:r>
              <a:rPr lang="en-US" dirty="0" err="1"/>
              <a:t>Medwid</a:t>
            </a:r>
            <a:endParaRPr lang="en-US" dirty="0"/>
          </a:p>
          <a:p>
            <a:r>
              <a:rPr lang="en-US" dirty="0"/>
              <a:t>Andrij </a:t>
            </a:r>
            <a:r>
              <a:rPr lang="en-US" dirty="0" err="1"/>
              <a:t>Wowk</a:t>
            </a:r>
            <a:endParaRPr lang="en-US" dirty="0"/>
          </a:p>
          <a:p>
            <a:r>
              <a:rPr lang="en-US" dirty="0"/>
              <a:t>Oksana </a:t>
            </a:r>
            <a:r>
              <a:rPr lang="en-US" dirty="0" err="1"/>
              <a:t>Xenos</a:t>
            </a:r>
            <a:endParaRPr lang="en-US" dirty="0"/>
          </a:p>
          <a:p>
            <a:r>
              <a:rPr lang="en-US" dirty="0"/>
              <a:t>George Masiuk</a:t>
            </a:r>
          </a:p>
          <a:p>
            <a:r>
              <a:rPr lang="en-US" dirty="0"/>
              <a:t>George </a:t>
            </a:r>
            <a:r>
              <a:rPr lang="en-US" dirty="0" err="1"/>
              <a:t>Hrycelak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293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34A832F-AC0D-E94A-BDC7-DC424B113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631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A295E8B5-683C-7544-83C1-89388D784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49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5313F79C-1993-814F-8FC2-3AD4DBAD1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23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F2612E2-705C-1143-ACDF-78DF46745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37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541B4783-9659-FF40-86DE-08A165BE7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26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30BF09AC-6778-114E-8F89-7C02339BAE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23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4CEF63-B297-9645-A64D-FA84A0149CCA}"/>
              </a:ext>
            </a:extLst>
          </p:cNvPr>
          <p:cNvSpPr txBox="1"/>
          <p:nvPr/>
        </p:nvSpPr>
        <p:spPr>
          <a:xfrm>
            <a:off x="2805830" y="1615858"/>
            <a:ext cx="74780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TWG Leadership Conference </a:t>
            </a:r>
          </a:p>
          <a:p>
            <a:pPr algn="ctr"/>
            <a:r>
              <a:rPr lang="en-US" sz="3600" dirty="0"/>
              <a:t>Brunch Speaker: General Morozov</a:t>
            </a:r>
          </a:p>
          <a:p>
            <a:pPr algn="ctr"/>
            <a:r>
              <a:rPr lang="en-US" sz="3600" dirty="0"/>
              <a:t>June 13, 2004</a:t>
            </a:r>
          </a:p>
        </p:txBody>
      </p:sp>
    </p:spTree>
    <p:extLst>
      <p:ext uri="{BB962C8B-B14F-4D97-AF65-F5344CB8AC3E}">
        <p14:creationId xmlns:p14="http://schemas.microsoft.com/office/powerpoint/2010/main" val="1510013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6B6C3F71-58B6-9C49-81FD-BC6194625F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4CEF63-B297-9645-A64D-FA84A0149CCA}"/>
              </a:ext>
            </a:extLst>
          </p:cNvPr>
          <p:cNvSpPr txBox="1"/>
          <p:nvPr/>
        </p:nvSpPr>
        <p:spPr>
          <a:xfrm>
            <a:off x="2805830" y="1615858"/>
            <a:ext cx="74780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TWG Leadership Conference </a:t>
            </a:r>
          </a:p>
          <a:p>
            <a:pPr algn="ctr"/>
            <a:r>
              <a:rPr lang="en-US" sz="3600" dirty="0"/>
              <a:t>Entertainment</a:t>
            </a:r>
          </a:p>
          <a:p>
            <a:pPr algn="ctr"/>
            <a:r>
              <a:rPr lang="en-US" sz="3600" dirty="0"/>
              <a:t>June 13, 2004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0A29CE-A9B7-D443-B5BD-627D04E92A0C}"/>
              </a:ext>
            </a:extLst>
          </p:cNvPr>
          <p:cNvSpPr txBox="1"/>
          <p:nvPr/>
        </p:nvSpPr>
        <p:spPr>
          <a:xfrm>
            <a:off x="404261" y="5515276"/>
            <a:ext cx="48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Josef Janis, Alexander </a:t>
            </a:r>
            <a:r>
              <a:rPr lang="en-US" dirty="0" err="1"/>
              <a:t>Fedoriouk</a:t>
            </a:r>
            <a:r>
              <a:rPr lang="en-US" dirty="0"/>
              <a:t>, Beata </a:t>
            </a:r>
            <a:r>
              <a:rPr lang="en-US" dirty="0" err="1"/>
              <a:t>Salak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0805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28112DCD-2C59-5C43-B6CE-2AB614E19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55" r="2" b="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17667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wome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D1B8F89B-40FB-1946-B2C3-CF026BAB08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7" r="-1" b="-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0393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room&#10;&#10;Description automatically generated with low confidence">
            <a:extLst>
              <a:ext uri="{FF2B5EF4-FFF2-40B4-BE49-F238E27FC236}">
                <a16:creationId xmlns:a16="http://schemas.microsoft.com/office/drawing/2014/main" id="{7DD9C369-D5EB-7D4E-A10E-81EB5FFA0E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23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666E57FA-55CA-A940-88E2-E27A05FE3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8" r="2111" b="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6778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wo people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3C21ACFF-62F6-0F47-AC0A-000D343F1B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1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4CEF63-B297-9645-A64D-FA84A0149CCA}"/>
              </a:ext>
            </a:extLst>
          </p:cNvPr>
          <p:cNvSpPr txBox="1"/>
          <p:nvPr/>
        </p:nvSpPr>
        <p:spPr>
          <a:xfrm>
            <a:off x="2805830" y="1615858"/>
            <a:ext cx="7478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TWG Leadership Conference</a:t>
            </a:r>
          </a:p>
          <a:p>
            <a:pPr algn="ctr"/>
            <a:r>
              <a:rPr lang="en-US" sz="3600" dirty="0"/>
              <a:t>Introductory Remarks</a:t>
            </a:r>
          </a:p>
          <a:p>
            <a:pPr algn="ctr"/>
            <a:r>
              <a:rPr lang="en-US" sz="3600" dirty="0"/>
              <a:t>Key Bridge Marriott</a:t>
            </a:r>
          </a:p>
          <a:p>
            <a:pPr algn="ctr"/>
            <a:r>
              <a:rPr lang="en-US" sz="3600" dirty="0"/>
              <a:t>June 12, 2004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AA094A-4895-0147-B773-2FB472969CA2}"/>
              </a:ext>
            </a:extLst>
          </p:cNvPr>
          <p:cNvSpPr txBox="1"/>
          <p:nvPr/>
        </p:nvSpPr>
        <p:spPr>
          <a:xfrm>
            <a:off x="119743" y="5159829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George Masiuk, Conference Chairman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Ihor Kotlarchuk, TWG President</a:t>
            </a:r>
          </a:p>
        </p:txBody>
      </p:sp>
    </p:spTree>
    <p:extLst>
      <p:ext uri="{BB962C8B-B14F-4D97-AF65-F5344CB8AC3E}">
        <p14:creationId xmlns:p14="http://schemas.microsoft.com/office/powerpoint/2010/main" val="3955329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1842</Words>
  <Application>Microsoft Macintosh PowerPoint</Application>
  <PresentationFormat>Widescreen</PresentationFormat>
  <Paragraphs>179</Paragraphs>
  <Slides>56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TWG Leadership Conference 2004 “The Washington Group at Twenty”</vt:lpstr>
      <vt:lpstr>Preliminaries</vt:lpstr>
      <vt:lpstr>Supporting 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TWG Leadership Conference 2004 “The Washington Group at Twenty”</dc:title>
  <dc:creator>George Masiuk</dc:creator>
  <cp:lastModifiedBy>George Masiuk</cp:lastModifiedBy>
  <cp:revision>11</cp:revision>
  <dcterms:created xsi:type="dcterms:W3CDTF">2022-02-05T17:12:45Z</dcterms:created>
  <dcterms:modified xsi:type="dcterms:W3CDTF">2022-02-09T17:10:03Z</dcterms:modified>
</cp:coreProperties>
</file>